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27" r:id="rId4"/>
  </p:sldMasterIdLst>
  <p:notesMasterIdLst>
    <p:notesMasterId r:id="rId21"/>
  </p:notesMasterIdLst>
  <p:handoutMasterIdLst>
    <p:handoutMasterId r:id="rId22"/>
  </p:handoutMasterIdLst>
  <p:sldIdLst>
    <p:sldId id="2148" r:id="rId5"/>
    <p:sldId id="2182" r:id="rId6"/>
    <p:sldId id="2181" r:id="rId7"/>
    <p:sldId id="3752" r:id="rId8"/>
    <p:sldId id="318" r:id="rId9"/>
    <p:sldId id="3753" r:id="rId10"/>
    <p:sldId id="315" r:id="rId11"/>
    <p:sldId id="3755" r:id="rId12"/>
    <p:sldId id="3756" r:id="rId13"/>
    <p:sldId id="3760" r:id="rId14"/>
    <p:sldId id="314" r:id="rId15"/>
    <p:sldId id="3757" r:id="rId16"/>
    <p:sldId id="320" r:id="rId17"/>
    <p:sldId id="3758" r:id="rId18"/>
    <p:sldId id="3759" r:id="rId19"/>
    <p:sldId id="3754" r:id="rId20"/>
  </p:sldIdLst>
  <p:sldSz cx="9144000" cy="5143500" type="screen16x9"/>
  <p:notesSz cx="9144000" cy="6858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0"/>
        <a:cs typeface="ＭＳ Ｐゴシック" charset="0"/>
      </a:defRPr>
    </a:lvl9pPr>
  </p:defaultTextStyle>
  <p:extLst>
    <p:ext uri="{521415D9-36F7-43E2-AB2F-B90AF26B5E84}">
      <p14:sectionLst xmlns:p14="http://schemas.microsoft.com/office/powerpoint/2010/main">
        <p14:section name="Covers" id="{179A2B8B-AFF4-D949-8E55-B0E68BB0BC37}">
          <p14:sldIdLst>
            <p14:sldId id="2148"/>
            <p14:sldId id="2182"/>
            <p14:sldId id="2181"/>
            <p14:sldId id="3752"/>
            <p14:sldId id="318"/>
            <p14:sldId id="3753"/>
            <p14:sldId id="315"/>
            <p14:sldId id="3755"/>
            <p14:sldId id="3756"/>
            <p14:sldId id="3760"/>
            <p14:sldId id="314"/>
            <p14:sldId id="3757"/>
            <p14:sldId id="320"/>
            <p14:sldId id="3758"/>
            <p14:sldId id="3759"/>
            <p14:sldId id="375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8" userDrawn="1">
          <p15:clr>
            <a:srgbClr val="A4A3A4"/>
          </p15:clr>
        </p15:guide>
        <p15:guide id="2" pos="3480" userDrawn="1">
          <p15:clr>
            <a:srgbClr val="A4A3A4"/>
          </p15:clr>
        </p15:guide>
        <p15:guide id="4" pos="2160" userDrawn="1">
          <p15:clr>
            <a:srgbClr val="A4A3A4"/>
          </p15:clr>
        </p15:guide>
        <p15:guide id="5" pos="840" userDrawn="1">
          <p15:clr>
            <a:srgbClr val="A4A3A4"/>
          </p15:clr>
        </p15:guide>
        <p15:guide id="6" pos="47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udrey merritt" initials="am [19]" lastIdx="1" clrIdx="0"/>
  <p:cmAuthor id="2" name="Jennifer Walker" initials="JW [5]" lastIdx="1" clrIdx="1"/>
  <p:cmAuthor id="3" name="audrey merritt" initials="am [2]" lastIdx="1" clrIdx="2"/>
  <p:cmAuthor id="4" name="audrey merritt" initials="am [4]" lastIdx="1" clrIdx="3"/>
  <p:cmAuthor id="5" name="audrey merritt" initials="am [3]" lastIdx="1" clrIdx="4"/>
  <p:cmAuthor id="6" name="Microsoft Office User" initials="Office" lastIdx="1" clrIdx="5">
    <p:extLst/>
  </p:cmAuthor>
  <p:cmAuthor id="7" name="Microsoft Office User" initials="Office [2]" lastIdx="1" clrIdx="6">
    <p:extLst/>
  </p:cmAuthor>
  <p:cmAuthor id="8" name="Microsoft Office User" initials="Office [3]" lastIdx="1" clrIdx="7">
    <p:extLst/>
  </p:cmAuthor>
  <p:cmAuthor id="9" name="audrey merritt" initials="am" lastIdx="1" clrIdx="8">
    <p:extLst/>
  </p:cmAuthor>
  <p:cmAuthor id="10" name="audrey merritt" initials="am [5]" lastIdx="1" clrIdx="9">
    <p:extLst/>
  </p:cmAuthor>
  <p:cmAuthor id="11" name="audrey merritt" initials="am [6]" lastIdx="1" clrIdx="10">
    <p:extLst/>
  </p:cmAuthor>
  <p:cmAuthor id="12" name="audrey merritt" initials="am [7]" lastIdx="1" clrIdx="11">
    <p:extLst/>
  </p:cmAuthor>
  <p:cmAuthor id="13" name="audrey merritt" initials="am [8]" lastIdx="1" clrIdx="12">
    <p:extLst/>
  </p:cmAuthor>
  <p:cmAuthor id="14" name="audrey merritt" initials="am [9]" lastIdx="1" clrIdx="13">
    <p:extLst/>
  </p:cmAuthor>
  <p:cmAuthor id="15" name="audrey merritt" initials="am [10]" lastIdx="1" clrIdx="14">
    <p:extLst/>
  </p:cmAuthor>
  <p:cmAuthor id="16" name="audrey merritt" initials="am [11]" lastIdx="1" clrIdx="15">
    <p:extLst/>
  </p:cmAuthor>
  <p:cmAuthor id="17" name="audrey merritt" initials="am [12]" lastIdx="1" clrIdx="16">
    <p:extLst/>
  </p:cmAuthor>
  <p:cmAuthor id="18" name="audrey merritt" initials="am [13]" lastIdx="1" clrIdx="17">
    <p:extLst/>
  </p:cmAuthor>
  <p:cmAuthor id="19" name="audrey merritt" initials="am [14]" lastIdx="1" clrIdx="18">
    <p:extLst/>
  </p:cmAuthor>
  <p:cmAuthor id="20" name="Marcus Spitzmiller" initials="MS" lastIdx="5" clrIdx="19">
    <p:extLst>
      <p:ext uri="{19B8F6BF-5375-455C-9EA6-DF929625EA0E}">
        <p15:presenceInfo xmlns:p15="http://schemas.microsoft.com/office/powerpoint/2012/main" userId="S-1-5-21-2069525358-1535916410-466756119-13491" providerId="AD"/>
      </p:ext>
    </p:extLst>
  </p:cmAuthor>
  <p:cmAuthor id="21" name="Adam Mayer" initials="AM" lastIdx="3" clrIdx="20">
    <p:extLst>
      <p:ext uri="{19B8F6BF-5375-455C-9EA6-DF929625EA0E}">
        <p15:presenceInfo xmlns:p15="http://schemas.microsoft.com/office/powerpoint/2012/main" userId="S-1-5-21-2069525358-1535916410-466756119-59443" providerId="AD"/>
      </p:ext>
    </p:extLst>
  </p:cmAuthor>
  <p:cmAuthor id="22" name="Heather Rossman" initials="HR" lastIdx="5" clrIdx="21">
    <p:extLst>
      <p:ext uri="{19B8F6BF-5375-455C-9EA6-DF929625EA0E}">
        <p15:presenceInfo xmlns:p15="http://schemas.microsoft.com/office/powerpoint/2012/main" userId="S-1-5-21-2069525358-1535916410-466756119-27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5659"/>
    <a:srgbClr val="14A059"/>
    <a:srgbClr val="D9D9D9"/>
    <a:srgbClr val="F2F2F2"/>
    <a:srgbClr val="FFFFFF"/>
    <a:srgbClr val="658CD0"/>
    <a:srgbClr val="B6D330"/>
    <a:srgbClr val="CA2345"/>
    <a:srgbClr val="000000"/>
    <a:srgbClr val="4ABD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9" autoAdjust="0"/>
    <p:restoredTop sz="94404" autoAdjust="0"/>
  </p:normalViewPr>
  <p:slideViewPr>
    <p:cSldViewPr snapToGrid="0" snapToObjects="1">
      <p:cViewPr varScale="1">
        <p:scale>
          <a:sx n="153" d="100"/>
          <a:sy n="153" d="100"/>
        </p:scale>
        <p:origin x="546" y="132"/>
      </p:cViewPr>
      <p:guideLst>
        <p:guide orient="horz" pos="228"/>
        <p:guide pos="3480"/>
        <p:guide pos="2160"/>
        <p:guide pos="840"/>
        <p:guide pos="4776"/>
      </p:guideLst>
    </p:cSldViewPr>
  </p:slideViewPr>
  <p:notesTextViewPr>
    <p:cViewPr>
      <p:scale>
        <a:sx n="55" d="100"/>
        <a:sy n="55" d="100"/>
      </p:scale>
      <p:origin x="0" y="0"/>
    </p:cViewPr>
  </p:notesTextViewPr>
  <p:sorterViewPr>
    <p:cViewPr varScale="1">
      <p:scale>
        <a:sx n="100" d="100"/>
        <a:sy n="100" d="100"/>
      </p:scale>
      <p:origin x="0" y="-3528"/>
    </p:cViewPr>
  </p:sorterViewPr>
  <p:notesViewPr>
    <p:cSldViewPr snapToGrid="0" snapToObjects="1" showGuides="1">
      <p:cViewPr varScale="1">
        <p:scale>
          <a:sx n="93" d="100"/>
          <a:sy n="93" d="100"/>
        </p:scale>
        <p:origin x="19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156F37A-5299-B146-820E-E905BFE8A4C7}" type="datetimeFigureOut">
              <a:rPr lang="en-US">
                <a:latin typeface="Arial" charset="0"/>
              </a:rPr>
              <a:pPr>
                <a:defRPr/>
              </a:pPr>
              <a:t>7/22/2020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E0CA24F0-D53C-F040-AF3D-D9BB0FB00B2F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166167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dirty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A1DBAE35-58FC-F24B-846F-40C6D59E1492}" type="datetimeFigureOut">
              <a:rPr lang="en-US" smtClean="0"/>
              <a:pPr>
                <a:defRPr/>
              </a:pPr>
              <a:t>7/22/2020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dirty="0"/>
              <a:t>Click to </a:t>
            </a:r>
            <a:r>
              <a:rPr lang="fr-FR" noProof="0" dirty="0" err="1"/>
              <a:t>edit</a:t>
            </a:r>
            <a:r>
              <a:rPr lang="fr-FR" noProof="0" dirty="0"/>
              <a:t> Master </a:t>
            </a:r>
            <a:r>
              <a:rPr lang="fr-FR" noProof="0" dirty="0" err="1"/>
              <a:t>text</a:t>
            </a:r>
            <a:r>
              <a:rPr lang="fr-FR" noProof="0" dirty="0"/>
              <a:t> styles</a:t>
            </a:r>
          </a:p>
          <a:p>
            <a:pPr lvl="1"/>
            <a:r>
              <a:rPr lang="fr-FR" noProof="0" dirty="0"/>
              <a:t>Second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2"/>
            <a:r>
              <a:rPr lang="fr-FR" noProof="0" dirty="0" err="1"/>
              <a:t>Third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3"/>
            <a:r>
              <a:rPr lang="fr-FR" noProof="0" dirty="0" err="1"/>
              <a:t>Fourth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fr-FR" noProof="0" dirty="0"/>
          </a:p>
          <a:p>
            <a:pPr lvl="4"/>
            <a:r>
              <a:rPr lang="fr-FR" noProof="0" dirty="0" err="1"/>
              <a:t>Fifth</a:t>
            </a:r>
            <a:r>
              <a:rPr lang="fr-FR" noProof="0" dirty="0"/>
              <a:t> </a:t>
            </a:r>
            <a:r>
              <a:rPr lang="fr-FR" noProof="0" dirty="0" err="1"/>
              <a:t>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b="0" i="0" dirty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b="0" i="0" smtClean="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0376BD1-2E4C-7E4B-BB5B-B253D71D6D7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76665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b="0" i="0" kern="1200">
        <a:solidFill>
          <a:schemeClr val="tx1"/>
        </a:solidFill>
        <a:latin typeface="Arial" charset="0"/>
        <a:ea typeface="Arial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C1EE95-82D2-B541-A208-5B5B2E0ED75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791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tone)">
    <p:bg>
      <p:bgPr>
        <a:gradFill>
          <a:gsLst>
            <a:gs pos="4600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BDA5570-AE98-714A-92B4-C08C5CBD2C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4395789" y="-1"/>
            <a:ext cx="4748211" cy="51435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6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649629"/>
            <a:ext cx="4601106" cy="1483971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343309"/>
            <a:ext cx="4601107" cy="26846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="0" baseline="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5654" y="4470400"/>
            <a:ext cx="1898697" cy="237008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5F7CAD8-7FD8-6045-AFE1-401B95BE5E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323378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2675B0B-A6BD-3D47-B7E9-AB7EC4467B6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529057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0418B2E2-088E-1D4C-947E-7AFFB58137F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382433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wi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363186" y="476873"/>
            <a:ext cx="6396640" cy="4277409"/>
          </a:xfrm>
        </p:spPr>
        <p:txBody>
          <a:bodyPr>
            <a:noAutofit/>
          </a:bodyPr>
          <a:lstStyle>
            <a:lvl1pPr marL="288925" indent="-169863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 typeface="Arial" charset="0"/>
              <a:buChar char="•"/>
              <a:tabLst/>
              <a:defRPr sz="18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31775" indent="-115888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238499" cy="51435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2550" y="311216"/>
            <a:ext cx="1612773" cy="58101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2800" b="1" cap="none" baseline="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3256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95300" y="1446756"/>
            <a:ext cx="8117072" cy="3104127"/>
          </a:xfrm>
        </p:spPr>
        <p:txBody>
          <a:bodyPr tIns="0" bIns="0">
            <a:noAutofit/>
          </a:bodyPr>
          <a:lstStyle>
            <a:lvl1pPr marL="171450" indent="-17145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</a:defRPr>
            </a:lvl1pPr>
            <a:lvl2pPr marL="514350" indent="-17145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</a:defRPr>
            </a:lvl2pPr>
            <a:lvl3pPr marL="688975" indent="-11430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915988" indent="-1127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144588" indent="-115888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787850"/>
            <a:ext cx="8106305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74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Content (No Sub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95300" y="1446756"/>
            <a:ext cx="8117072" cy="3104127"/>
          </a:xfrm>
        </p:spPr>
        <p:txBody>
          <a:bodyPr tIns="0" bIns="0">
            <a:noAutofit/>
          </a:bodyPr>
          <a:lstStyle>
            <a:lvl1pPr marL="171450" indent="-17145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</a:defRPr>
            </a:lvl1pPr>
            <a:lvl2pPr marL="514350" indent="-17145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</a:defRPr>
            </a:lvl2pPr>
            <a:lvl3pPr marL="688975" indent="-11430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915988" indent="-1127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144588" indent="-115888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27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95300" y="1446756"/>
            <a:ext cx="3913644" cy="3104127"/>
          </a:xfrm>
        </p:spPr>
        <p:txBody>
          <a:bodyPr tIns="0" bIns="0">
            <a:noAutofit/>
          </a:bodyPr>
          <a:lstStyle>
            <a:lvl1pPr marL="171450" indent="-17145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</a:defRPr>
            </a:lvl1pPr>
            <a:lvl2pPr marL="514350" indent="-17145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</a:defRPr>
            </a:lvl2pPr>
            <a:lvl3pPr marL="688975" indent="-11430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915988" indent="-1127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144588" indent="-115888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04294" y="787850"/>
            <a:ext cx="8106305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696955" y="1446756"/>
            <a:ext cx="3913644" cy="3104127"/>
          </a:xfrm>
        </p:spPr>
        <p:txBody>
          <a:bodyPr tIns="0" bIns="0">
            <a:noAutofit/>
          </a:bodyPr>
          <a:lstStyle>
            <a:lvl1pPr marL="171450" indent="-17145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</a:defRPr>
            </a:lvl1pPr>
            <a:lvl2pPr marL="514350" indent="-17145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</a:defRPr>
            </a:lvl2pPr>
            <a:lvl3pPr marL="688975" indent="-11430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915988" indent="-1127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144588" indent="-115888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DF1DFA-04C1-AC4E-85CF-5F12D85BB37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1850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with open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04294" y="787850"/>
            <a:ext cx="8106305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95300" y="1446756"/>
            <a:ext cx="3913644" cy="3104127"/>
          </a:xfrm>
        </p:spPr>
        <p:txBody>
          <a:bodyPr tIns="0" bIns="0">
            <a:noAutofit/>
          </a:bodyPr>
          <a:lstStyle>
            <a:lvl1pPr marL="171450" indent="-17145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</a:defRPr>
            </a:lvl1pPr>
            <a:lvl2pPr marL="514350" indent="-17145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</a:defRPr>
            </a:lvl2pPr>
            <a:lvl3pPr marL="688975" indent="-11430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915988" indent="-1127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144588" indent="-115888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052B11-24B1-5240-A52C-DE38AB4DAE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15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95300" y="1452647"/>
            <a:ext cx="3913644" cy="3079186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000" b="1">
                <a:solidFill>
                  <a:schemeClr val="accent5"/>
                </a:solidFill>
              </a:defRPr>
            </a:lvl1pPr>
            <a:lvl2pPr marL="4763" indent="0">
              <a:buClr>
                <a:schemeClr val="accent5"/>
              </a:buClr>
              <a:buFontTx/>
              <a:buNone/>
              <a:tabLst/>
              <a:defRPr sz="1800">
                <a:solidFill>
                  <a:schemeClr val="tx1"/>
                </a:solidFill>
              </a:defRPr>
            </a:lvl2pPr>
            <a:lvl3pPr marL="685800" indent="0">
              <a:buClr>
                <a:schemeClr val="accent5"/>
              </a:buClr>
              <a:buFontTx/>
              <a:buNone/>
              <a:tabLst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Clr>
                <a:schemeClr val="accent5"/>
              </a:buClr>
              <a:buFontTx/>
              <a:buNone/>
              <a:defRPr sz="11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Clr>
                <a:schemeClr val="accent5"/>
              </a:buClr>
              <a:buFontTx/>
              <a:buNone/>
              <a:defRPr sz="11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0"/>
          <p:cNvSpPr>
            <a:spLocks noGrp="1"/>
          </p:cNvSpPr>
          <p:nvPr>
            <p:ph type="body" sz="quarter" idx="12"/>
          </p:nvPr>
        </p:nvSpPr>
        <p:spPr>
          <a:xfrm>
            <a:off x="504294" y="787850"/>
            <a:ext cx="8106305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D4D1499-4EA4-B347-A5AA-9A3B209E0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462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787850"/>
            <a:ext cx="8106305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907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000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/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20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8942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84EFDA7-8E04-FF43-AC47-D4360DC4F8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4395789" y="-1"/>
            <a:ext cx="4748211" cy="5143501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6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649629"/>
            <a:ext cx="4601106" cy="1483971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343150"/>
            <a:ext cx="4601107" cy="26846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7656" y="4474638"/>
            <a:ext cx="1908318" cy="238209"/>
          </a:xfrm>
          <a:prstGeom prst="rect">
            <a:avLst/>
          </a:prstGeom>
        </p:spPr>
      </p:pic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5C81EAFF-6B59-444A-8347-4C73C6F2021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323378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C5FF983B-CED4-EF4C-88EE-3AA65DDD411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529057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A8D660F7-AEBF-F84F-9AD7-170E3FD25B9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382433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Sub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FE5F67C3-640D-4740-AA2B-707DBF50B7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200150"/>
            <a:ext cx="9144000" cy="394335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787850"/>
            <a:ext cx="8106305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11877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/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  <p:sp>
        <p:nvSpPr>
          <p:cNvPr id="5" name="Picture Placeholder 3">
            <a:extLst>
              <a:ext uri="{FF2B5EF4-FFF2-40B4-BE49-F238E27FC236}">
                <a16:creationId xmlns:a16="http://schemas.microsoft.com/office/drawing/2014/main" id="{3FD1B140-E768-9349-BB52-F77A0C5FBDB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888423"/>
            <a:ext cx="9144000" cy="4255077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8"/>
            <a:ext cx="8106305" cy="513211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81575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Imag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79A4FE8-5BBD-5144-B80B-83166EEC7B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1435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8834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59300" cy="51435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949749" y="274639"/>
            <a:ext cx="3904650" cy="782265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949749" y="1119534"/>
            <a:ext cx="3904650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4952456" y="1567784"/>
            <a:ext cx="3913644" cy="2877964"/>
          </a:xfrm>
        </p:spPr>
        <p:txBody>
          <a:bodyPr tIns="0" bIns="0">
            <a:noAutofit/>
          </a:bodyPr>
          <a:lstStyle>
            <a:lvl1pPr marL="171450" indent="-171450">
              <a:buClr>
                <a:schemeClr val="accent5"/>
              </a:buClr>
              <a:buFont typeface="Arial" charset="0"/>
              <a:buChar char="•"/>
              <a:defRPr sz="2000">
                <a:solidFill>
                  <a:schemeClr val="tx1"/>
                </a:solidFill>
              </a:defRPr>
            </a:lvl1pPr>
            <a:lvl2pPr marL="514350" indent="-171450"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>
                <a:solidFill>
                  <a:schemeClr val="tx1"/>
                </a:solidFill>
              </a:defRPr>
            </a:lvl2pPr>
            <a:lvl3pPr marL="688975" indent="-114300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aseline="0">
                <a:solidFill>
                  <a:schemeClr val="tx1"/>
                </a:solidFill>
              </a:defRPr>
            </a:lvl3pPr>
            <a:lvl4pPr marL="915988" indent="-112713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4pPr>
            <a:lvl5pPr marL="1144588" indent="-115888"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035434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hoto + Content (des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4951024" y="1561498"/>
            <a:ext cx="3913644" cy="2884249"/>
          </a:xfrm>
        </p:spPr>
        <p:txBody>
          <a:bodyPr tIns="0" bIns="0">
            <a:noAutofit/>
          </a:bodyPr>
          <a:lstStyle>
            <a:lvl1pPr marL="0" indent="0">
              <a:buClr>
                <a:schemeClr val="accent5"/>
              </a:buClr>
              <a:buFontTx/>
              <a:buNone/>
              <a:defRPr sz="2000" b="1">
                <a:solidFill>
                  <a:schemeClr val="accent5"/>
                </a:solidFill>
              </a:defRPr>
            </a:lvl1pPr>
            <a:lvl2pPr marL="4763" indent="0">
              <a:buClr>
                <a:schemeClr val="accent5"/>
              </a:buClr>
              <a:buFontTx/>
              <a:buNone/>
              <a:tabLst/>
              <a:defRPr sz="1800">
                <a:solidFill>
                  <a:schemeClr val="tx1"/>
                </a:solidFill>
              </a:defRPr>
            </a:lvl2pPr>
            <a:lvl3pPr marL="685800" indent="0">
              <a:buClr>
                <a:schemeClr val="accent5"/>
              </a:buClr>
              <a:buFontTx/>
              <a:buNone/>
              <a:tabLst/>
              <a:defRPr sz="14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Clr>
                <a:schemeClr val="accent5"/>
              </a:buClr>
              <a:buFontTx/>
              <a:buNone/>
              <a:defRPr sz="11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Clr>
                <a:schemeClr val="accent5"/>
              </a:buClr>
              <a:buFontTx/>
              <a:buNone/>
              <a:defRPr sz="11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4559300" cy="5143500"/>
          </a:xfrm>
          <a:solidFill>
            <a:schemeClr val="tx1">
              <a:lumMod val="50000"/>
            </a:schemeClr>
          </a:solidFill>
        </p:spPr>
        <p:txBody>
          <a:bodyPr tIns="457200">
            <a:normAutofit/>
          </a:bodyPr>
          <a:lstStyle>
            <a:lvl1pPr marL="0" indent="0" algn="ctr">
              <a:buFontTx/>
              <a:buNone/>
              <a:defRPr sz="160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4949749" y="274639"/>
            <a:ext cx="3904650" cy="782265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Text Placeholder 10"/>
          <p:cNvSpPr>
            <a:spLocks noGrp="1"/>
          </p:cNvSpPr>
          <p:nvPr>
            <p:ph type="body" sz="quarter" idx="15"/>
          </p:nvPr>
        </p:nvSpPr>
        <p:spPr>
          <a:xfrm>
            <a:off x="4949749" y="1119534"/>
            <a:ext cx="3904650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30803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04294" y="274639"/>
            <a:ext cx="8106305" cy="513210"/>
          </a:xfrm>
        </p:spPr>
        <p:txBody>
          <a:bodyPr/>
          <a:lstStyle>
            <a:lvl1pPr>
              <a:lnSpc>
                <a:spcPct val="90000"/>
              </a:lnSpc>
              <a:defRPr sz="28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086" y="3432506"/>
            <a:ext cx="1506132" cy="74474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19"/>
          </p:nvPr>
        </p:nvSpPr>
        <p:spPr>
          <a:xfrm>
            <a:off x="584086" y="3200775"/>
            <a:ext cx="1506132" cy="23173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0"/>
          </p:nvPr>
        </p:nvSpPr>
        <p:spPr>
          <a:xfrm>
            <a:off x="2669670" y="3432506"/>
            <a:ext cx="1506132" cy="74474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2669670" y="3200775"/>
            <a:ext cx="1506132" cy="231732"/>
          </a:xfrm>
        </p:spPr>
        <p:txBody>
          <a:bodyPr tIns="0" bIns="0">
            <a:noAutofit/>
          </a:bodyPr>
          <a:lstStyle>
            <a:lvl1pPr marL="0" marR="0" indent="0" algn="ctr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 sz="1800" b="1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marL="0" marR="0" lvl="0" indent="0" algn="ctr" defTabSz="685800" rtl="0" eaLnBrk="1" fontAlgn="base" latinLnBrk="0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bg1"/>
              </a:buClr>
              <a:buSzTx/>
              <a:buFontTx/>
              <a:buNone/>
              <a:tabLst/>
              <a:defRPr/>
            </a:pPr>
            <a:r>
              <a:rPr lang="en-US" dirty="0"/>
              <a:t>Edit Master</a:t>
            </a:r>
          </a:p>
        </p:txBody>
      </p:sp>
      <p:sp>
        <p:nvSpPr>
          <p:cNvPr id="26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4761517" y="3432506"/>
            <a:ext cx="1506132" cy="74474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5"/>
          <p:cNvSpPr>
            <a:spLocks noGrp="1"/>
          </p:cNvSpPr>
          <p:nvPr>
            <p:ph type="body" sz="quarter" idx="25"/>
          </p:nvPr>
        </p:nvSpPr>
        <p:spPr>
          <a:xfrm>
            <a:off x="4761517" y="3200775"/>
            <a:ext cx="1506132" cy="23173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0" name="Text Placeholder 5"/>
          <p:cNvSpPr>
            <a:spLocks noGrp="1"/>
          </p:cNvSpPr>
          <p:nvPr>
            <p:ph type="body" sz="quarter" idx="26"/>
          </p:nvPr>
        </p:nvSpPr>
        <p:spPr>
          <a:xfrm>
            <a:off x="6834575" y="3432506"/>
            <a:ext cx="1506132" cy="74474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60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3" name="Text Placeholder 5"/>
          <p:cNvSpPr>
            <a:spLocks noGrp="1"/>
          </p:cNvSpPr>
          <p:nvPr>
            <p:ph type="body" sz="quarter" idx="28"/>
          </p:nvPr>
        </p:nvSpPr>
        <p:spPr>
          <a:xfrm>
            <a:off x="6834575" y="3200775"/>
            <a:ext cx="1506132" cy="231732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 b="1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 dirty="0"/>
              <a:t>Edit Master</a:t>
            </a:r>
          </a:p>
        </p:txBody>
      </p:sp>
      <p:sp>
        <p:nvSpPr>
          <p:cNvPr id="38" name="Text Placeholder 10"/>
          <p:cNvSpPr>
            <a:spLocks noGrp="1"/>
          </p:cNvSpPr>
          <p:nvPr>
            <p:ph type="body" sz="quarter" idx="29"/>
          </p:nvPr>
        </p:nvSpPr>
        <p:spPr>
          <a:xfrm>
            <a:off x="504294" y="787850"/>
            <a:ext cx="8106305" cy="243662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711BB32-EAFA-DA4E-8119-2B26980221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7415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tone)">
    <p:bg>
      <p:bgPr>
        <a:gradFill flip="none" rotWithShape="1">
          <a:gsLst>
            <a:gs pos="9000">
              <a:srgbClr val="FFFFFF"/>
            </a:gs>
            <a:gs pos="94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100376"/>
            <a:ext cx="4070304" cy="1757287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2857663"/>
            <a:ext cx="4070303" cy="85417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chemeClr val="accent5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23" r="7045"/>
          <a:stretch/>
        </p:blipFill>
        <p:spPr>
          <a:xfrm>
            <a:off x="4729286" y="0"/>
            <a:ext cx="4414714" cy="48902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0CC28EE-BEBC-6140-B0DD-3F5C3616075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anzani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49" r="18876" b="16150"/>
          <a:stretch/>
        </p:blipFill>
        <p:spPr>
          <a:xfrm>
            <a:off x="4579433" y="-1"/>
            <a:ext cx="4564567" cy="514350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100376"/>
            <a:ext cx="4070304" cy="1757287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2857663"/>
            <a:ext cx="4070303" cy="85417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43C757-D843-0641-93EC-0D5F2F785E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86" t="8450" r="9800" b="9292"/>
          <a:stretch/>
        </p:blipFill>
        <p:spPr>
          <a:xfrm>
            <a:off x="4310884" y="0"/>
            <a:ext cx="4833116" cy="5143500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100376"/>
            <a:ext cx="4070304" cy="1757287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2857663"/>
            <a:ext cx="4070303" cy="85417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702F6C4-00AE-8B44-84A8-0ED4D7E14A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sla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6E2AD53-5E17-4B41-A8A7-94FBFE9BA8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750081" y="358219"/>
            <a:ext cx="2545505" cy="2954729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0" t="52082" r="5499" b="16168"/>
          <a:stretch/>
        </p:blipFill>
        <p:spPr>
          <a:xfrm>
            <a:off x="3079750" y="3510969"/>
            <a:ext cx="6064250" cy="1630231"/>
          </a:xfrm>
          <a:prstGeom prst="rect">
            <a:avLst/>
          </a:prstGeom>
        </p:spPr>
      </p:pic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100376"/>
            <a:ext cx="4070304" cy="1757287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2857663"/>
            <a:ext cx="4070303" cy="85417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sp>
        <p:nvSpPr>
          <p:cNvPr id="13" name="Oval 12"/>
          <p:cNvSpPr/>
          <p:nvPr userDrawn="1"/>
        </p:nvSpPr>
        <p:spPr>
          <a:xfrm rot="19240361">
            <a:off x="7199577" y="2868127"/>
            <a:ext cx="337293" cy="337293"/>
          </a:xfrm>
          <a:prstGeom prst="ellipse">
            <a:avLst/>
          </a:prstGeom>
          <a:noFill/>
          <a:ln w="127000">
            <a:gradFill>
              <a:gsLst>
                <a:gs pos="8000">
                  <a:srgbClr val="B6D330"/>
                </a:gs>
                <a:gs pos="100000">
                  <a:schemeClr val="accent1">
                    <a:alpha val="0"/>
                    <a:lumMod val="34000"/>
                    <a:lumOff val="66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6ED38B6-17D7-6940-B802-FAD30A61BA8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1EED1FD-730F-864C-9B0D-E64885C359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4395789" y="0"/>
            <a:ext cx="4748211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6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649629"/>
            <a:ext cx="4601106" cy="1483971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343150"/>
            <a:ext cx="4601107" cy="26846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AF67AE-EF61-694B-B0B0-E29D494D193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7656" y="4474638"/>
            <a:ext cx="1908318" cy="238209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1AB72A3-6EB4-474D-B322-F8F326BD8E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323378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FFCA383-5C1A-C544-B88B-81EF000894F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529057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E3AF555-4EF4-AE48-91C1-9E64CC012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382433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1100376"/>
            <a:ext cx="4070304" cy="1757287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divider slide with 3 lines for a long title</a:t>
            </a:r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1"/>
          </p:nvPr>
        </p:nvSpPr>
        <p:spPr>
          <a:xfrm>
            <a:off x="504294" y="2857663"/>
            <a:ext cx="4070303" cy="854178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smtClean="0">
                <a:solidFill>
                  <a:srgbClr val="53565B">
                    <a:lumMod val="60000"/>
                    <a:lumOff val="40000"/>
                  </a:srgb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dirty="0">
              <a:solidFill>
                <a:srgbClr val="53565B">
                  <a:lumMod val="60000"/>
                  <a:lumOff val="40000"/>
                </a:srgbClr>
              </a:solidFill>
              <a:latin typeface="Arial" charset="0"/>
              <a:cs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02" t="2049"/>
          <a:stretch/>
        </p:blipFill>
        <p:spPr>
          <a:xfrm flipH="1">
            <a:off x="4724399" y="0"/>
            <a:ext cx="4419599" cy="48920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EF8B3B-5429-3B4D-97D6-1A39F73C0A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18294" r="3332"/>
          <a:stretch/>
        </p:blipFill>
        <p:spPr>
          <a:xfrm>
            <a:off x="0" y="0"/>
            <a:ext cx="9144000" cy="4617260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2"/>
          <p:cNvSpPr>
            <a:spLocks noGrp="1"/>
          </p:cNvSpPr>
          <p:nvPr>
            <p:ph type="title" hasCustomPrompt="1"/>
          </p:nvPr>
        </p:nvSpPr>
        <p:spPr>
          <a:xfrm>
            <a:off x="886015" y="1170260"/>
            <a:ext cx="7371970" cy="2405637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4800" b="1" cap="none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2131" y="3623148"/>
            <a:ext cx="3439739" cy="27699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000" cap="none" baseline="0">
                <a:solidFill>
                  <a:schemeClr val="accent5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F788ABC-EB56-3540-ACD0-0052ECA898B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8142" r="3270"/>
          <a:stretch/>
        </p:blipFill>
        <p:spPr>
          <a:xfrm>
            <a:off x="0" y="0"/>
            <a:ext cx="9144000" cy="461539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86015" y="1170260"/>
            <a:ext cx="7371970" cy="2405637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48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2131" y="3623148"/>
            <a:ext cx="3439739" cy="27699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000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E76E81-A97E-7B4D-A77E-E83B69FED63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" t="18294" r="3332"/>
          <a:stretch/>
        </p:blipFill>
        <p:spPr>
          <a:xfrm>
            <a:off x="0" y="0"/>
            <a:ext cx="9144000" cy="4617260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86015" y="1170260"/>
            <a:ext cx="7371970" cy="2405637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48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2131" y="3623148"/>
            <a:ext cx="3439739" cy="27699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000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671E90-76F3-7B4F-B706-92D600C35E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6" t="18142" r="3270"/>
          <a:stretch/>
        </p:blipFill>
        <p:spPr>
          <a:xfrm>
            <a:off x="0" y="0"/>
            <a:ext cx="9144000" cy="461539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86015" y="1170260"/>
            <a:ext cx="7371970" cy="2405637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48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2131" y="3623148"/>
            <a:ext cx="3439739" cy="27699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000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011AB5-E73B-9740-86FF-7F2795FE6E8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8" t="18056" r="3162"/>
          <a:stretch/>
        </p:blipFill>
        <p:spPr>
          <a:xfrm>
            <a:off x="1" y="0"/>
            <a:ext cx="9144000" cy="4615393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4631517"/>
            <a:ext cx="9144000" cy="5119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86015" y="1195348"/>
            <a:ext cx="7371970" cy="2355460"/>
          </a:xfrm>
        </p:spPr>
        <p:txBody>
          <a:bodyPr lIns="0" tIns="0" rIns="0" bIns="0" rtlCol="0" anchor="ctr" anchorCtr="0">
            <a:normAutofit/>
          </a:bodyPr>
          <a:lstStyle>
            <a:lvl1pPr algn="ctr">
              <a:defRPr lang="en-US" sz="4800" b="1" cap="none" baseline="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dirty="0"/>
              <a:t>Really epic quote that makes everyone think. </a:t>
            </a:r>
          </a:p>
        </p:txBody>
      </p:sp>
      <p:sp>
        <p:nvSpPr>
          <p:cNvPr id="17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852131" y="3623148"/>
            <a:ext cx="3439739" cy="276999"/>
          </a:xfrm>
          <a:ln>
            <a:noFill/>
          </a:ln>
        </p:spPr>
        <p:txBody>
          <a:bodyPr wrap="square" tIns="0" bIns="0" anchor="t" anchorCtr="0">
            <a:spAutoFit/>
          </a:bodyPr>
          <a:lstStyle>
            <a:lvl1pPr marL="0" indent="0" algn="ctr">
              <a:buNone/>
              <a:defRPr sz="2000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— Quoted Source</a:t>
            </a:r>
          </a:p>
        </p:txBody>
      </p:sp>
      <p:sp>
        <p:nvSpPr>
          <p:cNvPr id="11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D07625-14B4-C54F-8B9E-17760A84ED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5574" y="4768577"/>
            <a:ext cx="1163261" cy="14520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tone)">
    <p:bg>
      <p:bgPr>
        <a:gradFill flip="none" rotWithShape="1">
          <a:gsLst>
            <a:gs pos="0">
              <a:srgbClr val="FFFFFF"/>
            </a:gs>
            <a:gs pos="100000">
              <a:schemeClr val="tx1">
                <a:lumMod val="20000"/>
                <a:lumOff val="80000"/>
                <a:alpha val="65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0029" y="2048783"/>
            <a:ext cx="1540574" cy="772796"/>
          </a:xfrm>
          <a:prstGeom prst="rect">
            <a:avLst/>
          </a:prstGeom>
        </p:spPr>
      </p:pic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134" y="3604193"/>
            <a:ext cx="5539733" cy="368686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000" b="1" cap="none" baseline="0">
                <a:solidFill>
                  <a:schemeClr val="accent5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02133" y="3995323"/>
            <a:ext cx="5539733" cy="35182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chemeClr val="tx1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anzanite)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0029" y="2048783"/>
            <a:ext cx="1540573" cy="772795"/>
          </a:xfrm>
          <a:prstGeom prst="rect">
            <a:avLst/>
          </a:prstGeom>
        </p:spPr>
      </p:pic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134" y="3604193"/>
            <a:ext cx="5539733" cy="368686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000" b="1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02133" y="3995323"/>
            <a:ext cx="5539733" cy="35182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turquoise)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134" y="3604193"/>
            <a:ext cx="5539733" cy="368686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000" b="1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02133" y="3995323"/>
            <a:ext cx="5539733" cy="35182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F4983-1B8C-4A45-8669-9A3A379E4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0029" y="2048783"/>
            <a:ext cx="1540573" cy="772795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134" y="3604193"/>
            <a:ext cx="5539733" cy="368686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000" b="1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02133" y="3995323"/>
            <a:ext cx="5539733" cy="35182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AE7266-D14C-4543-87F4-2761BFA10B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0029" y="2048783"/>
            <a:ext cx="1540573" cy="7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slate)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5740841-8B5D-9F49-A313-D1C999928C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4395789" y="0"/>
            <a:ext cx="4748211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6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649629"/>
            <a:ext cx="4601106" cy="1483971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343150"/>
            <a:ext cx="4601107" cy="26846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EFE64E-BBB5-C342-84B1-EF6DCAB0D9C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7656" y="4474638"/>
            <a:ext cx="1908318" cy="238209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AE32D41-7FA5-4341-89AA-CC48B272143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323378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8687027B-7413-FF44-BAF4-3AE636CCB0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529057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DB48ED6C-C800-384E-B1CE-B6ADA5D625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382433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/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802134" y="3604193"/>
            <a:ext cx="5539733" cy="368686"/>
          </a:xfrm>
          <a:ln>
            <a:noFill/>
          </a:ln>
        </p:spPr>
        <p:txBody>
          <a:bodyPr wrap="square" tIns="0" bIns="0" anchor="b" anchorCtr="0">
            <a:noAutofit/>
          </a:bodyPr>
          <a:lstStyle>
            <a:lvl1pPr marL="0" indent="0" algn="ctr">
              <a:buNone/>
              <a:defRPr sz="2000" b="1" cap="none" baseline="0">
                <a:solidFill>
                  <a:srgbClr val="FFFFFF"/>
                </a:solidFill>
              </a:defRPr>
            </a:lvl1pPr>
            <a:lvl2pPr marL="45713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1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Call to action goes here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1802133" y="3995323"/>
            <a:ext cx="5539733" cy="351824"/>
          </a:xfrm>
        </p:spPr>
        <p:txBody>
          <a:bodyPr tIns="0" bIns="0">
            <a:noAutofit/>
          </a:bodyPr>
          <a:lstStyle>
            <a:lvl1pPr marL="0" indent="0" algn="ctr">
              <a:buFontTx/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FontTx/>
              <a:buNone/>
              <a:defRPr/>
            </a:lvl2pPr>
            <a:lvl3pPr marL="685800" indent="0" algn="ctr">
              <a:buFontTx/>
              <a:buNone/>
              <a:defRPr/>
            </a:lvl3pPr>
            <a:lvl4pPr marL="1028700" indent="0" algn="ctr">
              <a:buFontTx/>
              <a:buNone/>
              <a:defRPr/>
            </a:lvl4pPr>
            <a:lvl5pPr marL="1371600" indent="0" algn="ctr">
              <a:buFontTx/>
              <a:buNone/>
              <a:defRPr/>
            </a:lvl5pPr>
          </a:lstStyle>
          <a:p>
            <a:pPr lvl="0"/>
            <a:r>
              <a:rPr lang="en-US"/>
              <a:t>emailaddress@qlik.com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53FAF8-2463-C64C-894E-D8149EACD8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790029" y="2048783"/>
            <a:ext cx="1540573" cy="77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15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3 (wine)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4B55263-0329-4A4A-8B58-4054370B80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0000" r="16533" b="18000"/>
          <a:stretch/>
        </p:blipFill>
        <p:spPr>
          <a:xfrm>
            <a:off x="4395789" y="0"/>
            <a:ext cx="4748211" cy="5143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628650" y="1776413"/>
            <a:ext cx="7331075" cy="1331912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000" b="1" kern="120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3600" b="0" i="0" dirty="0">
              <a:solidFill>
                <a:srgbClr val="FFFFFF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504295" y="649629"/>
            <a:ext cx="4601106" cy="1483971"/>
          </a:xfrm>
        </p:spPr>
        <p:txBody>
          <a:bodyPr anchor="b"/>
          <a:lstStyle>
            <a:lvl1pPr>
              <a:lnSpc>
                <a:spcPct val="90000"/>
              </a:lnSpc>
              <a:defRPr sz="3600" b="1" cap="none" baseline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This is a cover slide option with three lines for a long title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504294" y="2343150"/>
            <a:ext cx="4601107" cy="268469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2000" baseline="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This is for a subtitle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DD4BCB-C1A0-684F-AD5C-AFB764B0EEE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7656" y="4474638"/>
            <a:ext cx="1908318" cy="238209"/>
          </a:xfrm>
          <a:prstGeom prst="rect">
            <a:avLst/>
          </a:prstGeo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8E0009BB-3A08-BF44-BE29-14EA0B2392C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5300" y="323378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Date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198682A-8167-AE41-9310-DB53A69F889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3529057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39FD7D2-C014-D946-B37E-0EA202207D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5300" y="3824332"/>
            <a:ext cx="3697432" cy="201705"/>
          </a:xfrm>
        </p:spPr>
        <p:txBody>
          <a:bodyPr tIns="0" bIns="0">
            <a:noAutofit/>
          </a:bodyPr>
          <a:lstStyle>
            <a:lvl1pPr marL="0" indent="0">
              <a:spcBef>
                <a:spcPts val="0"/>
              </a:spcBef>
              <a:buFontTx/>
              <a:buNone/>
              <a:defRPr sz="1400" b="0" baseline="0">
                <a:solidFill>
                  <a:schemeClr val="tx1">
                    <a:lumMod val="20000"/>
                    <a:lumOff val="80000"/>
                  </a:schemeClr>
                </a:solidFill>
              </a:defRPr>
            </a:lvl1pPr>
            <a:lvl2pPr marL="3429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2pPr>
            <a:lvl3pPr marL="6858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3pPr>
            <a:lvl4pPr marL="10287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4pPr>
            <a:lvl5pPr marL="1371600" indent="0">
              <a:buFontTx/>
              <a:buNone/>
              <a:defRPr sz="1600">
                <a:solidFill>
                  <a:schemeClr val="tx1">
                    <a:lumMod val="60000"/>
                    <a:lumOff val="40000"/>
                  </a:schemeClr>
                </a:solidFill>
              </a:defRPr>
            </a:lvl5pPr>
          </a:lstStyle>
          <a:p>
            <a:pPr lvl="0"/>
            <a:r>
              <a:rPr lang="en-US" dirty="0"/>
              <a:t>Job Title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ton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363186" y="476873"/>
            <a:ext cx="6396640" cy="4277409"/>
          </a:xfrm>
        </p:spPr>
        <p:txBody>
          <a:bodyPr>
            <a:noAutofit/>
          </a:bodyPr>
          <a:lstStyle>
            <a:lvl1pPr marL="285750" indent="-166688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 typeface="Arial" charset="0"/>
              <a:buChar char="•"/>
              <a:tabLst/>
              <a:defRPr sz="18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31775" indent="-115888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238499" cy="51435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20000"/>
                  <a:lumOff val="80000"/>
                </a:schemeClr>
              </a:gs>
              <a:gs pos="100000">
                <a:srgbClr val="FFFFFF"/>
              </a:gs>
            </a:gsLst>
            <a:lin ang="135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2550" y="311216"/>
            <a:ext cx="1612773" cy="58101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2800" b="1" cap="none" baseline="0">
                <a:solidFill>
                  <a:schemeClr val="tx1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325049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anzani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363186" y="476873"/>
            <a:ext cx="6396640" cy="4277409"/>
          </a:xfrm>
        </p:spPr>
        <p:txBody>
          <a:bodyPr>
            <a:noAutofit/>
          </a:bodyPr>
          <a:lstStyle>
            <a:lvl1pPr marL="285750" indent="-166688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 typeface="Arial" charset="0"/>
              <a:buChar char="•"/>
              <a:tabLst/>
              <a:defRPr sz="18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31775" indent="-115888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238499" cy="51435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2550" y="311216"/>
            <a:ext cx="1612773" cy="58101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2800" b="1" cap="none" baseline="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33899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turquois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363186" y="476873"/>
            <a:ext cx="6396640" cy="4277409"/>
          </a:xfrm>
        </p:spPr>
        <p:txBody>
          <a:bodyPr>
            <a:noAutofit/>
          </a:bodyPr>
          <a:lstStyle>
            <a:lvl1pPr marL="285750" indent="-166688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 typeface="Arial" charset="0"/>
              <a:buChar char="•"/>
              <a:tabLst/>
              <a:defRPr sz="18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31775" indent="-115888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238499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2550" y="311216"/>
            <a:ext cx="1612773" cy="58101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2800" b="1" cap="none" baseline="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43099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 (slate)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2363186" y="476873"/>
            <a:ext cx="6396640" cy="4277409"/>
          </a:xfrm>
        </p:spPr>
        <p:txBody>
          <a:bodyPr>
            <a:noAutofit/>
          </a:bodyPr>
          <a:lstStyle>
            <a:lvl1pPr marL="285750" indent="-166688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Clr>
                <a:schemeClr val="accent5"/>
              </a:buClr>
              <a:buFont typeface="Arial" charset="0"/>
              <a:buChar char="•"/>
              <a:tabLst/>
              <a:defRPr sz="1800" cap="none" baseline="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  <a:lvl2pPr marL="231775" indent="-115888">
              <a:lnSpc>
                <a:spcPct val="75000"/>
              </a:lnSpc>
              <a:buClr>
                <a:schemeClr val="accent5"/>
              </a:buClr>
              <a:tabLst/>
              <a:defRPr sz="1200">
                <a:solidFill>
                  <a:schemeClr val="accent5"/>
                </a:solidFill>
              </a:defRPr>
            </a:lvl2pPr>
            <a:lvl3pPr>
              <a:buClr>
                <a:schemeClr val="accent5"/>
              </a:buClr>
              <a:defRPr>
                <a:solidFill>
                  <a:schemeClr val="accent5"/>
                </a:solidFill>
              </a:defRPr>
            </a:lvl3pPr>
            <a:lvl4pPr>
              <a:buClr>
                <a:schemeClr val="accent5"/>
              </a:buClr>
              <a:defRPr>
                <a:solidFill>
                  <a:schemeClr val="accent5"/>
                </a:solidFill>
              </a:defRPr>
            </a:lvl4pPr>
            <a:lvl5pPr>
              <a:buClr>
                <a:schemeClr val="accent5"/>
              </a:buCl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dirty="0"/>
              <a:t>Item</a:t>
            </a:r>
          </a:p>
        </p:txBody>
      </p:sp>
      <p:sp>
        <p:nvSpPr>
          <p:cNvPr id="2" name="Rectangle 1"/>
          <p:cNvSpPr/>
          <p:nvPr userDrawn="1"/>
        </p:nvSpPr>
        <p:spPr>
          <a:xfrm>
            <a:off x="0" y="0"/>
            <a:ext cx="2238499" cy="51435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42550" y="311216"/>
            <a:ext cx="1612773" cy="581018"/>
          </a:xfrm>
        </p:spPr>
        <p:txBody>
          <a:bodyPr>
            <a:noAutofit/>
          </a:bodyPr>
          <a:lstStyle>
            <a:lvl1pPr marL="0" indent="0">
              <a:lnSpc>
                <a:spcPct val="80000"/>
              </a:lnSpc>
              <a:buFontTx/>
              <a:buNone/>
              <a:defRPr sz="2800" b="1" cap="none" baseline="0">
                <a:solidFill>
                  <a:srgbClr val="FFFFFF"/>
                </a:solidFill>
              </a:defRPr>
            </a:lvl1pPr>
            <a:lvl2pPr marL="342900" indent="0">
              <a:buFontTx/>
              <a:buNone/>
              <a:defRPr>
                <a:solidFill>
                  <a:schemeClr val="bg1"/>
                </a:solidFill>
              </a:defRPr>
            </a:lvl2pPr>
            <a:lvl3pPr marL="685800" indent="0">
              <a:buFontTx/>
              <a:buNone/>
              <a:defRPr>
                <a:solidFill>
                  <a:schemeClr val="bg1"/>
                </a:solidFill>
              </a:defRPr>
            </a:lvl3pPr>
            <a:lvl4pPr marL="1028700" indent="0">
              <a:buFontTx/>
              <a:buNone/>
              <a:defRPr>
                <a:solidFill>
                  <a:schemeClr val="bg1"/>
                </a:solidFill>
              </a:defRPr>
            </a:lvl4pPr>
            <a:lvl5pPr marL="1371600" indent="0">
              <a:buFontTx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Agenda</a:t>
            </a: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8581835" y="4754563"/>
            <a:ext cx="177990" cy="233362"/>
          </a:xfrm>
          <a:prstGeom prst="rect">
            <a:avLst/>
          </a:prstGeom>
        </p:spPr>
        <p:txBody>
          <a:bodyPr lIns="0" rIns="0"/>
          <a:lstStyle>
            <a:defPPr>
              <a:defRPr lang="en-US"/>
            </a:defPPr>
            <a:lvl1pPr marL="0" algn="r" defTabSz="457200" rtl="0" eaLnBrk="1" latinLnBrk="0" hangingPunct="1">
              <a:defRPr sz="1600" b="0" i="0" kern="1200">
                <a:solidFill>
                  <a:schemeClr val="bg1">
                    <a:lumMod val="50000"/>
                  </a:schemeClr>
                </a:solidFill>
                <a:latin typeface="Open Sans Light"/>
                <a:ea typeface="+mn-ea"/>
                <a:cs typeface="Open Sans Ligh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2477B88-DACD-ED46-BA46-8E3D3F0E8FE7}" type="slidenum">
              <a:rPr lang="en-US" sz="800" b="0" i="0" smtClean="0">
                <a:solidFill>
                  <a:schemeClr val="tx1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800" b="0" i="0" dirty="0">
              <a:solidFill>
                <a:schemeClr val="tx1">
                  <a:lumMod val="60000"/>
                  <a:lumOff val="40000"/>
                </a:schemeClr>
              </a:solidFill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18717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28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504294" y="274639"/>
            <a:ext cx="8106305" cy="81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295" y="1202373"/>
            <a:ext cx="8106304" cy="310038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" name="GS Doctop Placeholder" hidden="1"/>
          <p:cNvSpPr txBox="1"/>
          <p:nvPr userDrawn="1"/>
        </p:nvSpPr>
        <p:spPr>
          <a:xfrm>
            <a:off x="546100" y="0"/>
            <a:ext cx="5651500" cy="338554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l"/>
            <a:r>
              <a:rPr lang="en-US" sz="800" b="0" i="0" dirty="0">
                <a:latin typeface="Arial" charset="0"/>
                <a:ea typeface="Arial" charset="0"/>
                <a:cs typeface="Arial" charset="0"/>
              </a:rPr>
              <a:t>IBDROOT\PROJECTS\IBD-NY\OPERAND2015\583992_1\Presentations\2016-01-25 Analyst Day\Project Elysium - Analyst Day Presentation (Updated 20150121).</a:t>
            </a:r>
            <a:r>
              <a:rPr lang="en-US" sz="800" b="0" i="0" dirty="0" err="1">
                <a:latin typeface="Arial" charset="0"/>
                <a:ea typeface="Arial" charset="0"/>
                <a:cs typeface="Arial" charset="0"/>
              </a:rPr>
              <a:t>pptx</a:t>
            </a:r>
            <a:endParaRPr lang="en-US" sz="800" b="0" i="0" dirty="0">
              <a:latin typeface="Arial" charset="0"/>
              <a:ea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3" r:id="rId1"/>
    <p:sldLayoutId id="2147483894" r:id="rId2"/>
    <p:sldLayoutId id="2147483905" r:id="rId3"/>
    <p:sldLayoutId id="2147483903" r:id="rId4"/>
    <p:sldLayoutId id="2147483904" r:id="rId5"/>
    <p:sldLayoutId id="2147483925" r:id="rId6"/>
    <p:sldLayoutId id="2147483926" r:id="rId7"/>
    <p:sldLayoutId id="2147483927" r:id="rId8"/>
    <p:sldLayoutId id="2147483928" r:id="rId9"/>
    <p:sldLayoutId id="2147483929" r:id="rId10"/>
    <p:sldLayoutId id="2147483930" r:id="rId11"/>
    <p:sldLayoutId id="2147483943" r:id="rId12"/>
    <p:sldLayoutId id="2147483931" r:id="rId13"/>
    <p:sldLayoutId id="2147483932" r:id="rId14"/>
    <p:sldLayoutId id="2147483933" r:id="rId15"/>
    <p:sldLayoutId id="2147483937" r:id="rId16"/>
    <p:sldLayoutId id="2147483939" r:id="rId17"/>
    <p:sldLayoutId id="2147483938" r:id="rId18"/>
    <p:sldLayoutId id="2147483944" r:id="rId19"/>
    <p:sldLayoutId id="2147483940" r:id="rId20"/>
    <p:sldLayoutId id="2147483941" r:id="rId21"/>
    <p:sldLayoutId id="2147483942" r:id="rId22"/>
    <p:sldLayoutId id="2147483934" r:id="rId23"/>
    <p:sldLayoutId id="2147483935" r:id="rId24"/>
    <p:sldLayoutId id="2147483936" r:id="rId25"/>
    <p:sldLayoutId id="2147483917" r:id="rId26"/>
    <p:sldLayoutId id="2147483871" r:id="rId27"/>
    <p:sldLayoutId id="2147483880" r:id="rId28"/>
    <p:sldLayoutId id="2147483879" r:id="rId29"/>
    <p:sldLayoutId id="2147483916" r:id="rId30"/>
    <p:sldLayoutId id="2147483913" r:id="rId31"/>
    <p:sldLayoutId id="2147483910" r:id="rId32"/>
    <p:sldLayoutId id="2147483911" r:id="rId33"/>
    <p:sldLayoutId id="2147483912" r:id="rId34"/>
    <p:sldLayoutId id="2147483870" r:id="rId35"/>
    <p:sldLayoutId id="2147483836" r:id="rId36"/>
    <p:sldLayoutId id="2147483875" r:id="rId37"/>
    <p:sldLayoutId id="2147483876" r:id="rId38"/>
    <p:sldLayoutId id="2147483923" r:id="rId39"/>
    <p:sldLayoutId id="2147483924" r:id="rId40"/>
  </p:sldLayoutIdLst>
  <p:hf hdr="0" dt="0"/>
  <p:txStyles>
    <p:titleStyle>
      <a:lvl1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800" b="1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2pPr>
      <a:lvl3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3pPr>
      <a:lvl4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4pPr>
      <a:lvl5pPr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5pPr>
      <a:lvl6pPr marL="4572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6pPr>
      <a:lvl7pPr marL="9144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7pPr>
      <a:lvl8pPr marL="13716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8pPr>
      <a:lvl9pPr marL="1828800" algn="l" defTabSz="6858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Calibri" charset="0"/>
          <a:ea typeface="ＭＳ Ｐゴシック" charset="0"/>
          <a:cs typeface="Calibri" charset="0"/>
        </a:defRPr>
      </a:lvl9pPr>
    </p:titleStyle>
    <p:bodyStyle>
      <a:lvl1pPr marL="171450" indent="-171450" algn="l" defTabSz="685800" rtl="0" eaLnBrk="1" fontAlgn="base" hangingPunct="1">
        <a:lnSpc>
          <a:spcPct val="90000"/>
        </a:lnSpc>
        <a:spcBef>
          <a:spcPts val="750"/>
        </a:spcBef>
        <a:spcAft>
          <a:spcPct val="0"/>
        </a:spcAft>
        <a:buClr>
          <a:schemeClr val="accent5"/>
        </a:buClr>
        <a:buFont typeface="Arial" charset="0"/>
        <a:buChar char="•"/>
        <a:defRPr sz="21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sz="15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fontAlgn="base" hangingPunct="1">
        <a:lnSpc>
          <a:spcPct val="90000"/>
        </a:lnSpc>
        <a:spcBef>
          <a:spcPts val="375"/>
        </a:spcBef>
        <a:spcAft>
          <a:spcPct val="0"/>
        </a:spcAft>
        <a:buClr>
          <a:schemeClr val="accent5"/>
        </a:buClr>
        <a:buFont typeface="Arial" charset="0"/>
        <a:buChar char="•"/>
        <a:defRPr sz="13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084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orient="horz" pos="3036" userDrawn="1">
          <p15:clr>
            <a:srgbClr val="F26B43"/>
          </p15:clr>
        </p15:guide>
        <p15:guide id="4" orient="horz" pos="147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eapowertools/qs-event-driven-cross-site-app-promoter" TargetMode="Externa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5001/notify" TargetMode="Externa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st.github.com/levi-turner" TargetMode="External"/><Relationship Id="rId2" Type="http://schemas.openxmlformats.org/officeDocument/2006/relationships/hyperlink" Target="https://github.com/levi-turner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github.com/levi-turner/qlik_integration_meetup" TargetMode="External"/><Relationship Id="rId4" Type="http://schemas.openxmlformats.org/officeDocument/2006/relationships/hyperlink" Target="https://github.com/eapowertools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DB40D-0C54-4D26-8E73-757A8D69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APIs in </a:t>
            </a:r>
            <a:r>
              <a:rPr lang="en-US" dirty="0" err="1"/>
              <a:t>QSEoW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3EC58E-F807-40B5-AFF2-783E3A29E6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Repository API, Proxy API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A790E9-F5BB-4C70-A240-7B0DA7CE90E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July 2020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27CBC1-EB29-4D02-BCA3-1A03759E44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Levi Turner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6047BB-B47E-45F4-BDF0-C66E3A4397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Senior Enterprise Architect</a:t>
            </a:r>
          </a:p>
        </p:txBody>
      </p:sp>
    </p:spTree>
    <p:extLst>
      <p:ext uri="{BB962C8B-B14F-4D97-AF65-F5344CB8AC3E}">
        <p14:creationId xmlns:p14="http://schemas.microsoft.com/office/powerpoint/2010/main" val="4219147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2864A4-278F-41BD-84D7-A025BFCCB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299" y="1446756"/>
            <a:ext cx="8106305" cy="3104127"/>
          </a:xfrm>
        </p:spPr>
        <p:txBody>
          <a:bodyPr/>
          <a:lstStyle/>
          <a:p>
            <a:r>
              <a:rPr lang="en-US" dirty="0"/>
              <a:t>POST /</a:t>
            </a:r>
            <a:r>
              <a:rPr lang="en-US" dirty="0" err="1"/>
              <a:t>qrs</a:t>
            </a:r>
            <a:r>
              <a:rPr lang="en-US" dirty="0"/>
              <a:t>/notification</a:t>
            </a:r>
          </a:p>
          <a:p>
            <a:pPr lvl="1"/>
            <a:r>
              <a:rPr lang="en-US" dirty="0"/>
              <a:t>Use Case: Do something if something happens inside of Qlik Sense Enterprise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hlinkClick r:id="rId2"/>
              </a:rPr>
              <a:t>https://github.com/eapowertools/qs-event-driven-cross-site-app-promoter</a:t>
            </a:r>
            <a:endParaRPr lang="en-US" dirty="0"/>
          </a:p>
          <a:p>
            <a:r>
              <a:rPr lang="en-US" dirty="0"/>
              <a:t>POST /</a:t>
            </a:r>
            <a:r>
              <a:rPr lang="en-US" dirty="0" err="1"/>
              <a:t>qrs</a:t>
            </a:r>
            <a:r>
              <a:rPr lang="en-US" dirty="0"/>
              <a:t>/</a:t>
            </a:r>
            <a:r>
              <a:rPr lang="en-US" dirty="0" err="1"/>
              <a:t>externalprogramtask</a:t>
            </a:r>
            <a:endParaRPr lang="en-US" dirty="0"/>
          </a:p>
          <a:p>
            <a:pPr lvl="1"/>
            <a:r>
              <a:rPr lang="en-US" dirty="0"/>
              <a:t>Use Case: Call a script from Qlik Sense Enterprise. Potentially chained to app reloads</a:t>
            </a:r>
          </a:p>
          <a:p>
            <a:pPr lvl="1"/>
            <a:r>
              <a:rPr lang="en-US" dirty="0"/>
              <a:t>Example (1): Scrape App Metadata </a:t>
            </a:r>
            <a:r>
              <a:rPr lang="en-US" dirty="0">
                <a:sym typeface="Wingdings" panose="05000000000000000000" pitchFamily="2" charset="2"/>
              </a:rPr>
              <a:t> Reload app off that metadata (Telemetry)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Example (2): Reload App  Cache Warm app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F6250-7483-4C3E-A3B2-08DD09BD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Lesser Known but Powerful APIs</a:t>
            </a:r>
          </a:p>
        </p:txBody>
      </p:sp>
    </p:spTree>
    <p:extLst>
      <p:ext uri="{BB962C8B-B14F-4D97-AF65-F5344CB8AC3E}">
        <p14:creationId xmlns:p14="http://schemas.microsoft.com/office/powerpoint/2010/main" val="3117819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58623C-82A4-E945-BC22-41370C17E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Code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958959-AF21-5845-9C8E-EA5382198BB6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702202" y="1125418"/>
            <a:ext cx="8352898" cy="3371850"/>
          </a:xfrm>
        </p:spPr>
        <p:txBody>
          <a:bodyPr>
            <a:normAutofit/>
          </a:bodyPr>
          <a:lstStyle/>
          <a:p>
            <a:r>
              <a:rPr lang="en-US" dirty="0"/>
              <a:t>POST /</a:t>
            </a:r>
            <a:r>
              <a:rPr lang="en-US" dirty="0" err="1"/>
              <a:t>qrs</a:t>
            </a:r>
            <a:r>
              <a:rPr lang="en-US" dirty="0"/>
              <a:t>/notification</a:t>
            </a:r>
          </a:p>
          <a:p>
            <a:pPr lvl="1"/>
            <a:r>
              <a:rPr lang="en-US" i="1" dirty="0"/>
              <a:t>Body</a:t>
            </a:r>
            <a:endParaRPr lang="en-US" sz="2100" i="1" dirty="0"/>
          </a:p>
          <a:p>
            <a:pPr lvl="2"/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"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  <a:hlinkClick r:id="rId2"/>
              </a:rPr>
              <a:t>http://localhost:5001/notify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"</a:t>
            </a:r>
          </a:p>
          <a:p>
            <a:r>
              <a:rPr lang="en-US" dirty="0"/>
              <a:t>POST /</a:t>
            </a:r>
            <a:r>
              <a:rPr lang="en-US" dirty="0" err="1"/>
              <a:t>qrs</a:t>
            </a:r>
            <a:r>
              <a:rPr lang="en-US" dirty="0"/>
              <a:t>/</a:t>
            </a:r>
            <a:r>
              <a:rPr lang="en-US" dirty="0" err="1"/>
              <a:t>externalprogramtask</a:t>
            </a:r>
            <a:endParaRPr lang="en-US" dirty="0"/>
          </a:p>
          <a:p>
            <a:pPr lvl="1"/>
            <a:r>
              <a:rPr lang="en-US" i="1" dirty="0"/>
              <a:t>Body</a:t>
            </a:r>
            <a:endParaRPr lang="en-US" sz="2100" i="1" dirty="0"/>
          </a:p>
          <a:p>
            <a:pPr lvl="2"/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b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	"path": "C:\\Windows\\System32\\WindowsPowerShell\\v1.0\\powershell.exe",</a:t>
            </a:r>
            <a:b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	"parameters": " -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ExecutionPolicy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 Bypass C:\\scripts\\powerShell\\example.ps1",</a:t>
            </a:r>
            <a:b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	"name": "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ExampleTask-ExternalProgramTask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",</a:t>
            </a:r>
            <a:b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taskType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": 1,</a:t>
            </a:r>
            <a:b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	"enabled": true,</a:t>
            </a:r>
            <a:b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taskSessionTimeout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": 1440,</a:t>
            </a:r>
            <a:b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maxRetries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": 0,</a:t>
            </a:r>
            <a:b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	"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schemaPath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": "</a:t>
            </a:r>
            <a:r>
              <a:rPr lang="en-US" sz="1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ExternalProgramTask</a:t>
            </a: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b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6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290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F2864A4-278F-41BD-84D7-A025BFCCB56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Updates?</a:t>
            </a:r>
          </a:p>
          <a:p>
            <a:pPr lvl="1"/>
            <a:r>
              <a:rPr lang="en-US" dirty="0"/>
              <a:t>GET </a:t>
            </a:r>
            <a:r>
              <a:rPr lang="en-US" dirty="0">
                <a:sym typeface="Wingdings" panose="05000000000000000000" pitchFamily="2" charset="2"/>
              </a:rPr>
              <a:t> Do your planned changes  </a:t>
            </a:r>
            <a:r>
              <a:rPr lang="en-US" dirty="0"/>
              <a:t>Modify </a:t>
            </a:r>
            <a:r>
              <a:rPr lang="en-US" b="1" dirty="0" err="1"/>
              <a:t>modifiedDate</a:t>
            </a:r>
            <a:r>
              <a:rPr lang="en-US" dirty="0"/>
              <a:t> property </a:t>
            </a:r>
            <a:r>
              <a:rPr lang="en-US" dirty="0">
                <a:sym typeface="Wingdings" panose="05000000000000000000" pitchFamily="2" charset="2"/>
              </a:rPr>
              <a:t> PUT</a:t>
            </a:r>
          </a:p>
          <a:p>
            <a:r>
              <a:rPr lang="en-US" dirty="0"/>
              <a:t>Access is granted based on context (Hub vs. QMC vs. Both</a:t>
            </a:r>
          </a:p>
          <a:p>
            <a:pPr lvl="1"/>
            <a:r>
              <a:rPr lang="en-US" dirty="0"/>
              <a:t>X-Qlik-Security: Context=</a:t>
            </a:r>
            <a:r>
              <a:rPr lang="en-US" dirty="0" err="1"/>
              <a:t>ManagementAccess</a:t>
            </a:r>
            <a:r>
              <a:rPr lang="en-US" dirty="0"/>
              <a:t> / </a:t>
            </a:r>
            <a:r>
              <a:rPr lang="en-US" dirty="0" err="1"/>
              <a:t>AppAccess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BF6250-7483-4C3E-A3B2-08DD09BD3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&amp; Tricks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CB909F8-2DC6-488D-9D94-E7D5CE35E9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Consistency check in your scripts</a:t>
            </a:r>
          </a:p>
          <a:p>
            <a:pPr lvl="1"/>
            <a:r>
              <a:rPr lang="en-US" dirty="0"/>
              <a:t>Typical flow is</a:t>
            </a:r>
          </a:p>
          <a:p>
            <a:pPr lvl="2"/>
            <a:r>
              <a:rPr lang="en-US" dirty="0"/>
              <a:t>GET /</a:t>
            </a:r>
            <a:r>
              <a:rPr lang="en-US" dirty="0" err="1"/>
              <a:t>qrs</a:t>
            </a:r>
            <a:r>
              <a:rPr lang="en-US" dirty="0"/>
              <a:t>/{entity}/</a:t>
            </a:r>
            <a:r>
              <a:rPr lang="en-US" dirty="0" err="1"/>
              <a:t>full?filter</a:t>
            </a:r>
            <a:r>
              <a:rPr lang="en-US" dirty="0"/>
              <a:t>=</a:t>
            </a:r>
            <a:r>
              <a:rPr lang="en-US" dirty="0" err="1"/>
              <a:t>myFilter</a:t>
            </a:r>
            <a:r>
              <a:rPr lang="en-US" dirty="0"/>
              <a:t> </a:t>
            </a:r>
            <a:r>
              <a:rPr lang="en-US" dirty="0" err="1"/>
              <a:t>eq</a:t>
            </a:r>
            <a:r>
              <a:rPr lang="en-US" dirty="0"/>
              <a:t> 'foo’</a:t>
            </a:r>
          </a:p>
          <a:p>
            <a:pPr lvl="3"/>
            <a:r>
              <a:rPr lang="en-US" dirty="0"/>
              <a:t>Check the count here</a:t>
            </a:r>
          </a:p>
          <a:p>
            <a:pPr lvl="2"/>
            <a:r>
              <a:rPr lang="en-US" dirty="0"/>
              <a:t>GET /</a:t>
            </a:r>
            <a:r>
              <a:rPr lang="en-US" dirty="0" err="1"/>
              <a:t>qrs</a:t>
            </a:r>
            <a:r>
              <a:rPr lang="en-US" dirty="0"/>
              <a:t>/{entity}/{id}</a:t>
            </a:r>
          </a:p>
          <a:p>
            <a:pPr lvl="2"/>
            <a:r>
              <a:rPr lang="en-US" dirty="0"/>
              <a:t>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3576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294" y="274638"/>
            <a:ext cx="8106305" cy="513211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Helper Libraries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1BC19D1-D4BA-4DAF-A033-AFE568795A35}"/>
              </a:ext>
            </a:extLst>
          </p:cNvPr>
          <p:cNvSpPr txBox="1">
            <a:spLocks/>
          </p:cNvSpPr>
          <p:nvPr/>
        </p:nvSpPr>
        <p:spPr>
          <a:xfrm>
            <a:off x="509018" y="2928931"/>
            <a:ext cx="2105024" cy="51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2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5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solidFill>
                  <a:schemeClr val="accent2"/>
                </a:solidFill>
              </a:rPr>
              <a:t>qrs</a:t>
            </a:r>
            <a:r>
              <a:rPr lang="en-US" b="1" dirty="0">
                <a:solidFill>
                  <a:schemeClr val="accent2"/>
                </a:solidFill>
              </a:rPr>
              <a:t>-interact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93546DD-92FE-48D6-A892-B8605CF7EF08}"/>
              </a:ext>
            </a:extLst>
          </p:cNvPr>
          <p:cNvSpPr/>
          <p:nvPr/>
        </p:nvSpPr>
        <p:spPr>
          <a:xfrm>
            <a:off x="221634" y="1632369"/>
            <a:ext cx="2669493" cy="1813285"/>
          </a:xfrm>
          <a:prstGeom prst="roundRect">
            <a:avLst/>
          </a:prstGeom>
          <a:noFill/>
          <a:ln w="571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DA2CC6C-5143-4A12-80F9-9411B0DA2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7866" y="1752424"/>
            <a:ext cx="1907329" cy="1169426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202C4B8-4FE9-40E2-A948-117C027EF2F0}"/>
              </a:ext>
            </a:extLst>
          </p:cNvPr>
          <p:cNvSpPr/>
          <p:nvPr/>
        </p:nvSpPr>
        <p:spPr>
          <a:xfrm>
            <a:off x="6252874" y="1632369"/>
            <a:ext cx="2669493" cy="1813285"/>
          </a:xfrm>
          <a:prstGeom prst="roundRect">
            <a:avLst/>
          </a:prstGeom>
          <a:noFill/>
          <a:ln w="571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AA5B7D6B-4088-43A1-902F-1585EBA4CFBF}"/>
              </a:ext>
            </a:extLst>
          </p:cNvPr>
          <p:cNvSpPr txBox="1">
            <a:spLocks/>
          </p:cNvSpPr>
          <p:nvPr/>
        </p:nvSpPr>
        <p:spPr>
          <a:xfrm>
            <a:off x="6540258" y="2904957"/>
            <a:ext cx="2105024" cy="516723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2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5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chemeClr val="accent2"/>
                </a:solidFill>
              </a:rPr>
              <a:t>Qlik-</a:t>
            </a:r>
            <a:r>
              <a:rPr lang="en-US" b="1" dirty="0" err="1">
                <a:solidFill>
                  <a:schemeClr val="accent2"/>
                </a:solidFill>
              </a:rPr>
              <a:t>Cli</a:t>
            </a:r>
            <a:r>
              <a:rPr lang="en-US" b="1" dirty="0">
                <a:solidFill>
                  <a:schemeClr val="accent2"/>
                </a:solidFill>
              </a:rPr>
              <a:t>-Windows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7E59344-F5E7-4F7D-B519-FFE01811DB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174" y="1473372"/>
            <a:ext cx="1583835" cy="1583835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C948D007-1E32-45D2-B60F-161332854A16}"/>
              </a:ext>
            </a:extLst>
          </p:cNvPr>
          <p:cNvSpPr txBox="1">
            <a:spLocks/>
          </p:cNvSpPr>
          <p:nvPr/>
        </p:nvSpPr>
        <p:spPr>
          <a:xfrm>
            <a:off x="3524638" y="2928931"/>
            <a:ext cx="2105024" cy="5167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21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5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2001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5430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13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 err="1">
                <a:solidFill>
                  <a:schemeClr val="accent2"/>
                </a:solidFill>
              </a:rPr>
              <a:t>qsAPI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483372C-7A14-46E5-84FA-9E6A37E81EB6}"/>
              </a:ext>
            </a:extLst>
          </p:cNvPr>
          <p:cNvSpPr/>
          <p:nvPr/>
        </p:nvSpPr>
        <p:spPr>
          <a:xfrm>
            <a:off x="3237254" y="1632369"/>
            <a:ext cx="2669493" cy="1813285"/>
          </a:xfrm>
          <a:prstGeom prst="roundRect">
            <a:avLst/>
          </a:prstGeom>
          <a:noFill/>
          <a:ln w="571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D1E7F79-F4D7-4924-84E7-1970A0943F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270" y="1752424"/>
            <a:ext cx="1171460" cy="116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60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32D9E-AEDA-451D-B0B6-685B05EAC5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resources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1C4239C-E691-492C-A77E-5A8B4B706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8149263"/>
              </p:ext>
            </p:extLst>
          </p:nvPr>
        </p:nvGraphicFramePr>
        <p:xfrm>
          <a:off x="504294" y="927370"/>
          <a:ext cx="8106306" cy="3582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3153">
                  <a:extLst>
                    <a:ext uri="{9D8B030D-6E8A-4147-A177-3AD203B41FA5}">
                      <a16:colId xmlns:a16="http://schemas.microsoft.com/office/drawing/2014/main" val="3899932049"/>
                    </a:ext>
                  </a:extLst>
                </a:gridCol>
                <a:gridCol w="4053153">
                  <a:extLst>
                    <a:ext uri="{9D8B030D-6E8A-4147-A177-3AD203B41FA5}">
                      <a16:colId xmlns:a16="http://schemas.microsoft.com/office/drawing/2014/main" val="2367872663"/>
                    </a:ext>
                  </a:extLst>
                </a:gridCol>
              </a:tblGrid>
              <a:tr h="4530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49155"/>
                  </a:ext>
                </a:extLst>
              </a:tr>
              <a:tr h="61438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developer.qlik.com </a:t>
                      </a:r>
                      <a:r>
                        <a:rPr lang="en-US" dirty="0"/>
                        <a:t>is Qlik’s open source community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6923992"/>
                  </a:ext>
                </a:extLst>
              </a:tr>
              <a:tr h="45303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community.qlik.com </a:t>
                      </a:r>
                      <a:r>
                        <a:rPr lang="en-US" dirty="0"/>
                        <a:t>has many different resources and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592278"/>
                  </a:ext>
                </a:extLst>
              </a:tr>
              <a:tr h="4530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#slack </a:t>
                      </a:r>
                      <a:r>
                        <a:rPr lang="en-US" dirty="0"/>
                        <a:t>you can find the invite on </a:t>
                      </a:r>
                      <a:r>
                        <a:rPr lang="en-US" b="1" dirty="0"/>
                        <a:t>developer.qlik.com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0528302"/>
                  </a:ext>
                </a:extLst>
              </a:tr>
              <a:tr h="4530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github.com</a:t>
                      </a:r>
                      <a:r>
                        <a:rPr lang="en-US" dirty="0"/>
                        <a:t> hosts many of Qlik’s open source solutions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1034539"/>
                  </a:ext>
                </a:extLst>
              </a:tr>
              <a:tr h="4530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getpostman.com</a:t>
                      </a:r>
                      <a:r>
                        <a:rPr lang="en-US" dirty="0"/>
                        <a:t> great testing tool for REST endpoints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038003"/>
                  </a:ext>
                </a:extLst>
              </a:tr>
              <a:tr h="45303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help.qlik.com</a:t>
                      </a:r>
                      <a:r>
                        <a:rPr lang="en-US" dirty="0"/>
                        <a:t> has documentation for all Qlik APIs as well as some examples to 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104838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297BAEEF-59D4-4EC9-8C48-348EA50F6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909" y="1459469"/>
            <a:ext cx="2618474" cy="47311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F8683D7-8FC6-4111-B678-FFEB074C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42" y="2033158"/>
            <a:ext cx="2266005" cy="3524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86743D-1D19-49CC-8C12-D5EC6D1E9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258" y="2571750"/>
            <a:ext cx="1243457" cy="3568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5EDE28-E00C-40FD-AFAE-D9F310405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652" y="2950833"/>
            <a:ext cx="1602988" cy="5941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FDAD92-F11A-4678-9EE6-C3AC26A162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1162" y="3519068"/>
            <a:ext cx="1187968" cy="447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9FBE1F-D628-4844-908D-875DCA2DA4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355" y="4019981"/>
            <a:ext cx="2019582" cy="4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43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26B3D-1322-4063-B484-219DB8413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539032-7CB9-482C-AFC4-F35F54F5F8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1446757"/>
            <a:ext cx="8117072" cy="1124994"/>
          </a:xfrm>
        </p:spPr>
        <p:txBody>
          <a:bodyPr/>
          <a:lstStyle/>
          <a:p>
            <a:r>
              <a:rPr lang="en-US" dirty="0"/>
              <a:t>Stuff I’ve done:</a:t>
            </a:r>
          </a:p>
          <a:p>
            <a:pPr lvl="1"/>
            <a:r>
              <a:rPr lang="en-US" dirty="0">
                <a:hlinkClick r:id="rId2"/>
              </a:rPr>
              <a:t>https://github.com/levi-turner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https://gist.github.com/levi-turner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https://github.com/eapowertools/</a:t>
            </a:r>
            <a:endParaRPr lang="en-US" dirty="0"/>
          </a:p>
          <a:p>
            <a:r>
              <a:rPr lang="en-US" dirty="0"/>
              <a:t>Files from this session:</a:t>
            </a:r>
          </a:p>
          <a:p>
            <a:pPr lvl="1"/>
            <a:r>
              <a:rPr lang="en-US" dirty="0">
                <a:hlinkClick r:id="rId5"/>
              </a:rPr>
              <a:t>https://github.com/levi-turner/qlik_integration_meetup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8818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A422B14-3A37-4815-9DC7-0376AA42CB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9FD120-3243-4209-97EB-E152221B5B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314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679D-EFAE-4551-8E3E-E08C4BA66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RESTful APIs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186D5-1FFD-42A4-A172-D463E0AF6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5300" y="1446756"/>
            <a:ext cx="4076700" cy="3104127"/>
          </a:xfrm>
        </p:spPr>
        <p:txBody>
          <a:bodyPr/>
          <a:lstStyle/>
          <a:p>
            <a:r>
              <a:rPr lang="en-US" dirty="0" err="1">
                <a:solidFill>
                  <a:schemeClr val="accent2"/>
                </a:solidFill>
              </a:rPr>
              <a:t>RE</a:t>
            </a:r>
            <a:r>
              <a:rPr lang="en-US" dirty="0" err="1"/>
              <a:t>presentational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S</a:t>
            </a:r>
            <a:r>
              <a:rPr lang="en-US" dirty="0"/>
              <a:t>tate </a:t>
            </a:r>
            <a:r>
              <a:rPr lang="en-US" dirty="0">
                <a:solidFill>
                  <a:schemeClr val="accent2"/>
                </a:solidFill>
              </a:rPr>
              <a:t>T</a:t>
            </a:r>
            <a:r>
              <a:rPr lang="en-US" dirty="0"/>
              <a:t>ransfer</a:t>
            </a:r>
          </a:p>
          <a:p>
            <a:pPr lvl="1"/>
            <a:r>
              <a:rPr lang="en-US" dirty="0"/>
              <a:t>Stateless</a:t>
            </a:r>
          </a:p>
          <a:p>
            <a:pPr lvl="1"/>
            <a:r>
              <a:rPr lang="en-US" dirty="0"/>
              <a:t>HTTP Verbs (GET, POST, PUT, DELETE)</a:t>
            </a:r>
          </a:p>
          <a:p>
            <a:r>
              <a:rPr lang="en-US" dirty="0"/>
              <a:t>Uniform Interface</a:t>
            </a:r>
          </a:p>
          <a:p>
            <a:pPr lvl="1"/>
            <a:r>
              <a:rPr lang="en-US" dirty="0"/>
              <a:t>GET /</a:t>
            </a:r>
            <a:r>
              <a:rPr lang="en-US" dirty="0" err="1"/>
              <a:t>qrs</a:t>
            </a:r>
            <a:r>
              <a:rPr lang="en-US" dirty="0"/>
              <a:t>/app, /</a:t>
            </a:r>
            <a:r>
              <a:rPr lang="en-US" dirty="0" err="1"/>
              <a:t>qrs</a:t>
            </a:r>
            <a:r>
              <a:rPr lang="en-US" dirty="0"/>
              <a:t>/user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C9EF75-02DD-4B00-99AE-49BDB522E0F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1583A99-DAF3-4D42-8767-32D39D851702}"/>
              </a:ext>
            </a:extLst>
          </p:cNvPr>
          <p:cNvSpPr/>
          <p:nvPr/>
        </p:nvSpPr>
        <p:spPr>
          <a:xfrm>
            <a:off x="5480640" y="1860743"/>
            <a:ext cx="1918113" cy="546100"/>
          </a:xfrm>
          <a:prstGeom prst="roundRect">
            <a:avLst/>
          </a:prstGeom>
          <a:solidFill>
            <a:schemeClr val="tx2">
              <a:alpha val="10000"/>
            </a:schemeClr>
          </a:solidFill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1CBB54D-F419-42D8-9177-41E0D9C6C30B}"/>
              </a:ext>
            </a:extLst>
          </p:cNvPr>
          <p:cNvCxnSpPr>
            <a:cxnSpLocks/>
          </p:cNvCxnSpPr>
          <p:nvPr/>
        </p:nvCxnSpPr>
        <p:spPr>
          <a:xfrm>
            <a:off x="5713577" y="2082777"/>
            <a:ext cx="144000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9FB0A0E-2823-418B-B49D-8055C315DBE2}"/>
              </a:ext>
            </a:extLst>
          </p:cNvPr>
          <p:cNvCxnSpPr>
            <a:cxnSpLocks/>
          </p:cNvCxnSpPr>
          <p:nvPr/>
        </p:nvCxnSpPr>
        <p:spPr>
          <a:xfrm flipH="1">
            <a:off x="5713577" y="2262777"/>
            <a:ext cx="144000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67F05A9-EEEC-4299-9A0D-3E97BF1B161D}"/>
              </a:ext>
            </a:extLst>
          </p:cNvPr>
          <p:cNvSpPr txBox="1"/>
          <p:nvPr/>
        </p:nvSpPr>
        <p:spPr>
          <a:xfrm>
            <a:off x="6116022" y="1850578"/>
            <a:ext cx="635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request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29F732-A217-4D2A-B093-B73F0F3908FA}"/>
              </a:ext>
            </a:extLst>
          </p:cNvPr>
          <p:cNvSpPr txBox="1"/>
          <p:nvPr/>
        </p:nvSpPr>
        <p:spPr>
          <a:xfrm>
            <a:off x="6098774" y="2028752"/>
            <a:ext cx="740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response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790EF00-09E1-416F-BFC7-A4E3A3E8C6F1}"/>
              </a:ext>
            </a:extLst>
          </p:cNvPr>
          <p:cNvSpPr/>
          <p:nvPr/>
        </p:nvSpPr>
        <p:spPr>
          <a:xfrm>
            <a:off x="5459708" y="2503184"/>
            <a:ext cx="1918113" cy="546100"/>
          </a:xfrm>
          <a:prstGeom prst="roundRect">
            <a:avLst/>
          </a:prstGeom>
          <a:solidFill>
            <a:schemeClr val="tx2">
              <a:alpha val="10000"/>
            </a:schemeClr>
          </a:solidFill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E37DE9D-32EF-4654-A877-1C4E0C08A824}"/>
              </a:ext>
            </a:extLst>
          </p:cNvPr>
          <p:cNvCxnSpPr>
            <a:cxnSpLocks/>
          </p:cNvCxnSpPr>
          <p:nvPr/>
        </p:nvCxnSpPr>
        <p:spPr>
          <a:xfrm>
            <a:off x="5692645" y="2725218"/>
            <a:ext cx="144000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8970A1-33DC-4D41-B1DE-BE13534CEBC7}"/>
              </a:ext>
            </a:extLst>
          </p:cNvPr>
          <p:cNvCxnSpPr>
            <a:cxnSpLocks/>
          </p:cNvCxnSpPr>
          <p:nvPr/>
        </p:nvCxnSpPr>
        <p:spPr>
          <a:xfrm flipH="1">
            <a:off x="5692645" y="2905218"/>
            <a:ext cx="144000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10D9F34-3326-4AF6-9CD9-BD4834B25DF2}"/>
              </a:ext>
            </a:extLst>
          </p:cNvPr>
          <p:cNvSpPr txBox="1"/>
          <p:nvPr/>
        </p:nvSpPr>
        <p:spPr>
          <a:xfrm>
            <a:off x="6095090" y="2493019"/>
            <a:ext cx="635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request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62BF84-EF25-426C-9AEF-D32B91FBF6E2}"/>
              </a:ext>
            </a:extLst>
          </p:cNvPr>
          <p:cNvSpPr txBox="1"/>
          <p:nvPr/>
        </p:nvSpPr>
        <p:spPr>
          <a:xfrm>
            <a:off x="6077842" y="2671193"/>
            <a:ext cx="740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response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D63BBD2-2EE2-488F-BA18-869DCED8D21F}"/>
              </a:ext>
            </a:extLst>
          </p:cNvPr>
          <p:cNvSpPr/>
          <p:nvPr/>
        </p:nvSpPr>
        <p:spPr>
          <a:xfrm>
            <a:off x="5453588" y="3137459"/>
            <a:ext cx="1918113" cy="546100"/>
          </a:xfrm>
          <a:prstGeom prst="roundRect">
            <a:avLst/>
          </a:prstGeom>
          <a:solidFill>
            <a:schemeClr val="tx2">
              <a:alpha val="10000"/>
            </a:schemeClr>
          </a:solidFill>
          <a:ln>
            <a:solidFill>
              <a:schemeClr val="accent1"/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C0B20B0-4DA0-4D7B-849A-E4D66F939865}"/>
              </a:ext>
            </a:extLst>
          </p:cNvPr>
          <p:cNvCxnSpPr>
            <a:cxnSpLocks/>
          </p:cNvCxnSpPr>
          <p:nvPr/>
        </p:nvCxnSpPr>
        <p:spPr>
          <a:xfrm>
            <a:off x="5713577" y="3416852"/>
            <a:ext cx="144000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805B79D-E20D-4CCF-B314-58826DE1DCC4}"/>
              </a:ext>
            </a:extLst>
          </p:cNvPr>
          <p:cNvCxnSpPr>
            <a:cxnSpLocks/>
          </p:cNvCxnSpPr>
          <p:nvPr/>
        </p:nvCxnSpPr>
        <p:spPr>
          <a:xfrm flipH="1">
            <a:off x="5713577" y="3596852"/>
            <a:ext cx="1440000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CAF99FE-BFB8-49A2-A94F-DFE2B3EBBA88}"/>
              </a:ext>
            </a:extLst>
          </p:cNvPr>
          <p:cNvSpPr txBox="1"/>
          <p:nvPr/>
        </p:nvSpPr>
        <p:spPr>
          <a:xfrm>
            <a:off x="6116022" y="3184653"/>
            <a:ext cx="63511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/>
              <a:t>request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40CCBF-1AF5-4FD3-9868-F07259E16665}"/>
              </a:ext>
            </a:extLst>
          </p:cNvPr>
          <p:cNvSpPr txBox="1"/>
          <p:nvPr/>
        </p:nvSpPr>
        <p:spPr>
          <a:xfrm>
            <a:off x="6098774" y="3362827"/>
            <a:ext cx="7409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050" dirty="0"/>
              <a:t>response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805A651-F14A-4D4F-A2C3-58F245AF71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051" y="1856570"/>
            <a:ext cx="1991516" cy="1991516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6A1F827-6F05-4189-ABA9-9DA746787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93" y="1857743"/>
            <a:ext cx="580856" cy="58085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C8BEBCB-E665-4B74-99BF-54D74A4A7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5154" y="2507723"/>
            <a:ext cx="580856" cy="58085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68C374A3-A914-42BC-BEE9-DC2142D13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0423" y="3137459"/>
            <a:ext cx="580856" cy="5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20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997872-347D-44D0-B441-400DAA1FA3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0844" y="336889"/>
            <a:ext cx="1612773" cy="581018"/>
          </a:xfrm>
        </p:spPr>
        <p:txBody>
          <a:bodyPr/>
          <a:lstStyle/>
          <a:p>
            <a:r>
              <a:rPr lang="en-US" sz="1600" dirty="0">
                <a:latin typeface="+mn-lt"/>
              </a:rPr>
              <a:t>API / SDK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A452894-61CB-4AC0-96E8-FFF16B02999D}"/>
              </a:ext>
            </a:extLst>
          </p:cNvPr>
          <p:cNvSpPr txBox="1">
            <a:spLocks/>
          </p:cNvSpPr>
          <p:nvPr/>
        </p:nvSpPr>
        <p:spPr>
          <a:xfrm>
            <a:off x="3067494" y="274638"/>
            <a:ext cx="8106305" cy="513211"/>
          </a:xfrm>
          <a:prstGeom prst="rect">
            <a:avLst/>
          </a:prstGeom>
        </p:spPr>
        <p:txBody>
          <a:bodyPr/>
          <a:lstStyle>
            <a:lvl1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defRPr>
            </a:lvl2pPr>
            <a:lvl3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defRPr>
            </a:lvl3pPr>
            <a:lvl4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defRPr>
            </a:lvl4pPr>
            <a:lvl5pPr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defRPr>
            </a:lvl5pPr>
            <a:lvl6pPr marL="4572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defRPr>
            </a:lvl6pPr>
            <a:lvl7pPr marL="9144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defRPr>
            </a:lvl7pPr>
            <a:lvl8pPr marL="13716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defRPr>
            </a:lvl8pPr>
            <a:lvl9pPr marL="1828800" algn="l" defTabSz="685800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Calibri" charset="0"/>
                <a:ea typeface="ＭＳ Ｐゴシック" charset="0"/>
                <a:cs typeface="Calibri" charset="0"/>
              </a:defRPr>
            </a:lvl9pPr>
          </a:lstStyle>
          <a:p>
            <a:r>
              <a:rPr lang="en-US" dirty="0">
                <a:solidFill>
                  <a:srgbClr val="565656"/>
                </a:solidFill>
                <a:latin typeface="+mn-lt"/>
              </a:rPr>
              <a:t>Qlik Sense Platform APIs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BA4634D-0401-4A1C-9082-B2D31B0EE0C1}"/>
              </a:ext>
            </a:extLst>
          </p:cNvPr>
          <p:cNvSpPr/>
          <p:nvPr/>
        </p:nvSpPr>
        <p:spPr>
          <a:xfrm>
            <a:off x="106922" y="1572352"/>
            <a:ext cx="2084028" cy="24803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spcAft>
                <a:spcPts val="500"/>
              </a:spcAft>
              <a:buClr>
                <a:srgbClr val="62AC1E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REST / JSON Based APIs</a:t>
            </a:r>
          </a:p>
          <a:p>
            <a:pPr marL="171450" indent="-171450">
              <a:lnSpc>
                <a:spcPct val="120000"/>
              </a:lnSpc>
              <a:spcAft>
                <a:spcPts val="500"/>
              </a:spcAft>
              <a:buClr>
                <a:srgbClr val="62AC1E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JavaScript, HTML5, CSS3 for Extensions and Mashups</a:t>
            </a:r>
          </a:p>
          <a:p>
            <a:pPr marL="171450" indent="-171450">
              <a:lnSpc>
                <a:spcPct val="120000"/>
              </a:lnSpc>
              <a:spcAft>
                <a:spcPts val="500"/>
              </a:spcAft>
              <a:buClr>
                <a:srgbClr val="62AC1E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.NET based DLLs and libraries for SDKs (Mashup / QVX)</a:t>
            </a:r>
          </a:p>
          <a:p>
            <a:pPr marL="171450" indent="-171450">
              <a:lnSpc>
                <a:spcPct val="120000"/>
              </a:lnSpc>
              <a:spcAft>
                <a:spcPts val="500"/>
              </a:spcAft>
              <a:buClr>
                <a:srgbClr val="62AC1E"/>
              </a:buClr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Same APIs Qlik Sense product uses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BCC2E8-E2D0-41DA-9A1E-4EDD0CC9BCD6}"/>
              </a:ext>
            </a:extLst>
          </p:cNvPr>
          <p:cNvSpPr txBox="1"/>
          <p:nvPr/>
        </p:nvSpPr>
        <p:spPr>
          <a:xfrm>
            <a:off x="3538167" y="2692326"/>
            <a:ext cx="84432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Proxy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931FF9-470B-4583-A058-617DF4DB0E2D}"/>
              </a:ext>
            </a:extLst>
          </p:cNvPr>
          <p:cNvSpPr txBox="1"/>
          <p:nvPr/>
        </p:nvSpPr>
        <p:spPr>
          <a:xfrm>
            <a:off x="2447334" y="4525833"/>
            <a:ext cx="157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Scheduler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1DB698-2B12-419B-8F0E-E4C868AB72EB}"/>
              </a:ext>
            </a:extLst>
          </p:cNvPr>
          <p:cNvSpPr txBox="1"/>
          <p:nvPr/>
        </p:nvSpPr>
        <p:spPr>
          <a:xfrm>
            <a:off x="3188228" y="3615451"/>
            <a:ext cx="15405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Engine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2630E9-E859-4A47-BACE-A3BBE2B97434}"/>
              </a:ext>
            </a:extLst>
          </p:cNvPr>
          <p:cNvSpPr txBox="1"/>
          <p:nvPr/>
        </p:nvSpPr>
        <p:spPr>
          <a:xfrm>
            <a:off x="3171407" y="4519233"/>
            <a:ext cx="157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Repository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61C2769-E309-4280-8712-037D70FA7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073" y="843511"/>
            <a:ext cx="927768" cy="661687"/>
          </a:xfrm>
          <a:prstGeom prst="rect">
            <a:avLst/>
          </a:prstGeom>
          <a:noFill/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33F8FFFD-5C04-4A52-B453-089583FD1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610" y="989321"/>
            <a:ext cx="873515" cy="671440"/>
          </a:xfrm>
          <a:prstGeom prst="rect">
            <a:avLst/>
          </a:prstGeom>
          <a:noFill/>
          <a:ln w="9525">
            <a:solidFill>
              <a:srgbClr val="FFFFFF">
                <a:lumMod val="65000"/>
              </a:srgb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0D24EC3-D9EA-4366-A023-00856446F038}"/>
              </a:ext>
            </a:extLst>
          </p:cNvPr>
          <p:cNvSpPr txBox="1"/>
          <p:nvPr/>
        </p:nvSpPr>
        <p:spPr>
          <a:xfrm>
            <a:off x="2787105" y="1677047"/>
            <a:ext cx="1209075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Hub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B03093A-C7DF-4C11-9A4B-70C69694FE5A}"/>
              </a:ext>
            </a:extLst>
          </p:cNvPr>
          <p:cNvSpPr txBox="1"/>
          <p:nvPr/>
        </p:nvSpPr>
        <p:spPr>
          <a:xfrm>
            <a:off x="3905048" y="4534191"/>
            <a:ext cx="15797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+mn-lt"/>
              </a:rPr>
              <a:t>Applications</a:t>
            </a:r>
          </a:p>
        </p:txBody>
      </p:sp>
      <p:sp>
        <p:nvSpPr>
          <p:cNvPr id="31" name="Rectangle 5">
            <a:extLst>
              <a:ext uri="{FF2B5EF4-FFF2-40B4-BE49-F238E27FC236}">
                <a16:creationId xmlns:a16="http://schemas.microsoft.com/office/drawing/2014/main" id="{66CBA342-CF45-4E90-AFFB-A9E8591ECC44}"/>
              </a:ext>
            </a:extLst>
          </p:cNvPr>
          <p:cNvSpPr txBox="1">
            <a:spLocks noChangeArrowheads="1"/>
          </p:cNvSpPr>
          <p:nvPr/>
        </p:nvSpPr>
        <p:spPr>
          <a:xfrm>
            <a:off x="5214963" y="3956776"/>
            <a:ext cx="4659277" cy="225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69863" indent="-169863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baseline="0">
                <a:solidFill>
                  <a:srgbClr val="8C8C8C"/>
                </a:solidFill>
              </a:defRPr>
            </a:lvl1pPr>
            <a:lvl2pPr marL="455613" indent="-230188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baseline="0">
                <a:solidFill>
                  <a:srgbClr val="8C8C8C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>
                <a:solidFill>
                  <a:srgbClr val="8C8C8C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>
                <a:solidFill>
                  <a:srgbClr val="8C8C8C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>
                <a:solidFill>
                  <a:srgbClr val="8C8C8C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225425" lvl="1" indent="0"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Qlik Sense </a:t>
            </a:r>
            <a:r>
              <a:rPr lang="en-US" sz="1400" b="1" dirty="0">
                <a:solidFill>
                  <a:schemeClr val="accent5"/>
                </a:solidFill>
                <a:latin typeface="+mn-lt"/>
                <a:cs typeface="Arial"/>
              </a:rPr>
              <a:t>User Directory Connector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API</a:t>
            </a:r>
          </a:p>
        </p:txBody>
      </p:sp>
      <p:sp>
        <p:nvSpPr>
          <p:cNvPr id="32" name="Rectangle 5">
            <a:extLst>
              <a:ext uri="{FF2B5EF4-FFF2-40B4-BE49-F238E27FC236}">
                <a16:creationId xmlns:a16="http://schemas.microsoft.com/office/drawing/2014/main" id="{A29CD917-5B4A-40BE-98FD-B29CCAE07F18}"/>
              </a:ext>
            </a:extLst>
          </p:cNvPr>
          <p:cNvSpPr txBox="1">
            <a:spLocks noChangeArrowheads="1"/>
          </p:cNvSpPr>
          <p:nvPr/>
        </p:nvSpPr>
        <p:spPr>
          <a:xfrm>
            <a:off x="5214963" y="2084876"/>
            <a:ext cx="4659277" cy="225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69863" indent="-169863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baseline="0">
                <a:solidFill>
                  <a:srgbClr val="8C8C8C"/>
                </a:solidFill>
              </a:defRPr>
            </a:lvl1pPr>
            <a:lvl2pPr marL="455613" indent="-230188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baseline="0">
                <a:solidFill>
                  <a:srgbClr val="8C8C8C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>
                <a:solidFill>
                  <a:srgbClr val="8C8C8C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>
                <a:solidFill>
                  <a:srgbClr val="8C8C8C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>
                <a:solidFill>
                  <a:srgbClr val="8C8C8C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225425" lvl="1" indent="0"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Qlik Sense </a:t>
            </a:r>
            <a:r>
              <a:rPr lang="en-US" sz="1400" b="1" dirty="0">
                <a:solidFill>
                  <a:schemeClr val="accent5"/>
                </a:solidFill>
                <a:latin typeface="+mn-lt"/>
                <a:cs typeface="Arial"/>
              </a:rPr>
              <a:t>Proxy Service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API</a:t>
            </a:r>
          </a:p>
        </p:txBody>
      </p:sp>
      <p:sp>
        <p:nvSpPr>
          <p:cNvPr id="33" name="Rectangle 5">
            <a:extLst>
              <a:ext uri="{FF2B5EF4-FFF2-40B4-BE49-F238E27FC236}">
                <a16:creationId xmlns:a16="http://schemas.microsoft.com/office/drawing/2014/main" id="{2027A2AE-A354-4810-AC01-7A58D947CF79}"/>
              </a:ext>
            </a:extLst>
          </p:cNvPr>
          <p:cNvSpPr txBox="1">
            <a:spLocks noChangeArrowheads="1"/>
          </p:cNvSpPr>
          <p:nvPr/>
        </p:nvSpPr>
        <p:spPr>
          <a:xfrm>
            <a:off x="5214963" y="3298151"/>
            <a:ext cx="4659277" cy="225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69863" indent="-169863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baseline="0">
                <a:solidFill>
                  <a:srgbClr val="8C8C8C"/>
                </a:solidFill>
              </a:defRPr>
            </a:lvl1pPr>
            <a:lvl2pPr marL="455613" indent="-230188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baseline="0">
                <a:solidFill>
                  <a:srgbClr val="8C8C8C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>
                <a:solidFill>
                  <a:srgbClr val="8C8C8C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>
                <a:solidFill>
                  <a:srgbClr val="8C8C8C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>
                <a:solidFill>
                  <a:srgbClr val="8C8C8C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225425" lvl="1" indent="0"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Qlik Sense </a:t>
            </a:r>
            <a:r>
              <a:rPr lang="en-US" sz="1400" b="1" dirty="0">
                <a:solidFill>
                  <a:schemeClr val="accent5"/>
                </a:solidFill>
                <a:latin typeface="+mn-lt"/>
                <a:cs typeface="Arial"/>
              </a:rPr>
              <a:t>Repository Service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API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CD217F-3592-48A2-BFF2-45A66C2F0215}"/>
              </a:ext>
            </a:extLst>
          </p:cNvPr>
          <p:cNvSpPr/>
          <p:nvPr/>
        </p:nvSpPr>
        <p:spPr>
          <a:xfrm>
            <a:off x="5424285" y="2313449"/>
            <a:ext cx="50913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Authentication, Load Balancing, </a:t>
            </a:r>
          </a:p>
          <a:p>
            <a:r>
              <a:rPr lang="en-US" sz="1200" dirty="0">
                <a:latin typeface="+mn-lt"/>
              </a:rPr>
              <a:t>	Session Management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D0C378C-FC99-467C-8EBF-4E6E75D4AD71}"/>
              </a:ext>
            </a:extLst>
          </p:cNvPr>
          <p:cNvSpPr/>
          <p:nvPr/>
        </p:nvSpPr>
        <p:spPr>
          <a:xfrm>
            <a:off x="5436007" y="3529462"/>
            <a:ext cx="31321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Management, Scheduling, Administration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C9371E5-ABEF-476E-9DAD-24B21EF0FFF3}"/>
              </a:ext>
            </a:extLst>
          </p:cNvPr>
          <p:cNvSpPr/>
          <p:nvPr/>
        </p:nvSpPr>
        <p:spPr>
          <a:xfrm>
            <a:off x="5436008" y="4226659"/>
            <a:ext cx="44948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Create Custom User Directory Connectors</a:t>
            </a:r>
          </a:p>
        </p:txBody>
      </p:sp>
      <p:sp>
        <p:nvSpPr>
          <p:cNvPr id="37" name="Rectangle 5">
            <a:extLst>
              <a:ext uri="{FF2B5EF4-FFF2-40B4-BE49-F238E27FC236}">
                <a16:creationId xmlns:a16="http://schemas.microsoft.com/office/drawing/2014/main" id="{DAEFF142-296D-4902-912A-3FC0E9D70C10}"/>
              </a:ext>
            </a:extLst>
          </p:cNvPr>
          <p:cNvSpPr txBox="1">
            <a:spLocks noChangeArrowheads="1"/>
          </p:cNvSpPr>
          <p:nvPr/>
        </p:nvSpPr>
        <p:spPr>
          <a:xfrm>
            <a:off x="5236669" y="4533636"/>
            <a:ext cx="4659277" cy="225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69863" indent="-169863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baseline="0">
                <a:solidFill>
                  <a:srgbClr val="8C8C8C"/>
                </a:solidFill>
              </a:defRPr>
            </a:lvl1pPr>
            <a:lvl2pPr marL="455613" indent="-230188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baseline="0">
                <a:solidFill>
                  <a:srgbClr val="8C8C8C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>
                <a:solidFill>
                  <a:srgbClr val="8C8C8C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>
                <a:solidFill>
                  <a:srgbClr val="8C8C8C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>
                <a:solidFill>
                  <a:srgbClr val="8C8C8C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225425" lvl="1" indent="0"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Qlik Sense </a:t>
            </a:r>
            <a:r>
              <a:rPr lang="en-US" sz="1400" b="1" dirty="0">
                <a:solidFill>
                  <a:schemeClr val="accent5"/>
                </a:solidFill>
                <a:latin typeface="+mn-lt"/>
                <a:cs typeface="Arial"/>
              </a:rPr>
              <a:t>QVX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SDK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BD0EB4E-4BE0-4070-BD44-C5F3BB73D1B1}"/>
              </a:ext>
            </a:extLst>
          </p:cNvPr>
          <p:cNvSpPr/>
          <p:nvPr/>
        </p:nvSpPr>
        <p:spPr>
          <a:xfrm>
            <a:off x="5424286" y="4771603"/>
            <a:ext cx="2855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Create Custom Data Connectors</a:t>
            </a:r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31E997B7-F84D-48A3-BAC3-AD31F5264CF8}"/>
              </a:ext>
            </a:extLst>
          </p:cNvPr>
          <p:cNvSpPr txBox="1">
            <a:spLocks noChangeArrowheads="1"/>
          </p:cNvSpPr>
          <p:nvPr/>
        </p:nvSpPr>
        <p:spPr>
          <a:xfrm>
            <a:off x="5214963" y="1356609"/>
            <a:ext cx="4659277" cy="45557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69863" indent="-169863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baseline="0">
                <a:solidFill>
                  <a:srgbClr val="8C8C8C"/>
                </a:solidFill>
              </a:defRPr>
            </a:lvl1pPr>
            <a:lvl2pPr marL="455613" indent="-230188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baseline="0">
                <a:solidFill>
                  <a:srgbClr val="8C8C8C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>
                <a:solidFill>
                  <a:srgbClr val="8C8C8C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>
                <a:solidFill>
                  <a:srgbClr val="8C8C8C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>
                <a:solidFill>
                  <a:srgbClr val="8C8C8C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225425" lvl="1" indent="0"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Qlik Sense </a:t>
            </a:r>
            <a:r>
              <a:rPr lang="en-US" sz="1400" b="1" dirty="0">
                <a:solidFill>
                  <a:schemeClr val="accent5"/>
                </a:solidFill>
                <a:latin typeface="+mn-lt"/>
                <a:cs typeface="Arial"/>
              </a:rPr>
              <a:t>Application, Integration,  				 Capability</a:t>
            </a:r>
            <a:r>
              <a:rPr lang="en-US" sz="1400" b="1" dirty="0">
                <a:solidFill>
                  <a:srgbClr val="62AC1E"/>
                </a:solidFill>
                <a:latin typeface="+mn-lt"/>
                <a:cs typeface="Arial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APIs / .NET SDK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3E31AFD-AB11-44FA-B41E-08EE754C3FEC}"/>
              </a:ext>
            </a:extLst>
          </p:cNvPr>
          <p:cNvSpPr/>
          <p:nvPr/>
        </p:nvSpPr>
        <p:spPr>
          <a:xfrm>
            <a:off x="5414987" y="1804670"/>
            <a:ext cx="41566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Embed Visualizations and functionality</a:t>
            </a:r>
          </a:p>
        </p:txBody>
      </p:sp>
      <p:sp>
        <p:nvSpPr>
          <p:cNvPr id="41" name="Rectangle 5">
            <a:extLst>
              <a:ext uri="{FF2B5EF4-FFF2-40B4-BE49-F238E27FC236}">
                <a16:creationId xmlns:a16="http://schemas.microsoft.com/office/drawing/2014/main" id="{A204C0FA-74FB-4913-8C89-4039F02D2BD9}"/>
              </a:ext>
            </a:extLst>
          </p:cNvPr>
          <p:cNvSpPr txBox="1">
            <a:spLocks noChangeArrowheads="1"/>
          </p:cNvSpPr>
          <p:nvPr/>
        </p:nvSpPr>
        <p:spPr>
          <a:xfrm>
            <a:off x="5214963" y="840664"/>
            <a:ext cx="4659277" cy="225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69863" indent="-169863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baseline="0">
                <a:solidFill>
                  <a:srgbClr val="8C8C8C"/>
                </a:solidFill>
              </a:defRPr>
            </a:lvl1pPr>
            <a:lvl2pPr marL="455613" indent="-230188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baseline="0">
                <a:solidFill>
                  <a:srgbClr val="8C8C8C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>
                <a:solidFill>
                  <a:srgbClr val="8C8C8C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>
                <a:solidFill>
                  <a:srgbClr val="8C8C8C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>
                <a:solidFill>
                  <a:srgbClr val="8C8C8C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225425" lvl="1" indent="0"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Qlik Sense </a:t>
            </a:r>
            <a:r>
              <a:rPr lang="en-US" sz="1400" b="1" dirty="0">
                <a:solidFill>
                  <a:schemeClr val="accent5"/>
                </a:solidFill>
                <a:latin typeface="+mn-lt"/>
                <a:cs typeface="Arial"/>
              </a:rPr>
              <a:t>Extension</a:t>
            </a:r>
            <a:r>
              <a:rPr lang="en-US" sz="1400" b="1" dirty="0">
                <a:latin typeface="+mn-lt"/>
              </a:rPr>
              <a:t>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API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01292AE-328E-4581-923D-57220F2DF95A}"/>
              </a:ext>
            </a:extLst>
          </p:cNvPr>
          <p:cNvSpPr/>
          <p:nvPr/>
        </p:nvSpPr>
        <p:spPr>
          <a:xfrm>
            <a:off x="5414988" y="1078631"/>
            <a:ext cx="285586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Create New Visualizations</a:t>
            </a:r>
          </a:p>
        </p:txBody>
      </p:sp>
      <p:sp>
        <p:nvSpPr>
          <p:cNvPr id="43" name="Rectangle 5">
            <a:extLst>
              <a:ext uri="{FF2B5EF4-FFF2-40B4-BE49-F238E27FC236}">
                <a16:creationId xmlns:a16="http://schemas.microsoft.com/office/drawing/2014/main" id="{989A2834-0761-4A6A-A6FD-468D4B848A33}"/>
              </a:ext>
            </a:extLst>
          </p:cNvPr>
          <p:cNvSpPr txBox="1">
            <a:spLocks noChangeArrowheads="1"/>
          </p:cNvSpPr>
          <p:nvPr/>
        </p:nvSpPr>
        <p:spPr>
          <a:xfrm>
            <a:off x="5214963" y="2753817"/>
            <a:ext cx="4659277" cy="22512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69863" indent="-169863">
              <a:lnSpc>
                <a:spcPct val="12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baseline="0">
                <a:solidFill>
                  <a:srgbClr val="8C8C8C"/>
                </a:solidFill>
              </a:defRPr>
            </a:lvl1pPr>
            <a:lvl2pPr marL="455613" indent="-230188">
              <a:lnSpc>
                <a:spcPct val="110000"/>
              </a:lnSpc>
              <a:spcBef>
                <a:spcPct val="20000"/>
              </a:spcBef>
              <a:buClr>
                <a:schemeClr val="accent1"/>
              </a:buClr>
              <a:buFont typeface="Arial"/>
              <a:buChar char="–"/>
              <a:defRPr baseline="0">
                <a:solidFill>
                  <a:srgbClr val="8C8C8C"/>
                </a:solidFill>
              </a:defRPr>
            </a:lvl2pPr>
            <a:lvl3pPr marL="1143000" indent="-228600">
              <a:lnSpc>
                <a:spcPct val="120000"/>
              </a:lnSpc>
              <a:spcBef>
                <a:spcPct val="20000"/>
              </a:spcBef>
              <a:buFont typeface="Arial"/>
              <a:buChar char="•"/>
              <a:defRPr sz="1600">
                <a:solidFill>
                  <a:srgbClr val="8C8C8C"/>
                </a:solidFill>
              </a:defRPr>
            </a:lvl3pPr>
            <a:lvl4pPr marL="1600200" indent="-228600">
              <a:lnSpc>
                <a:spcPct val="120000"/>
              </a:lnSpc>
              <a:spcBef>
                <a:spcPct val="20000"/>
              </a:spcBef>
              <a:buFont typeface="Arial"/>
              <a:buChar char="–"/>
              <a:defRPr sz="1600">
                <a:solidFill>
                  <a:srgbClr val="8C8C8C"/>
                </a:solidFill>
              </a:defRPr>
            </a:lvl4pPr>
            <a:lvl5pPr marL="2057400" indent="-228600">
              <a:lnSpc>
                <a:spcPct val="120000"/>
              </a:lnSpc>
              <a:spcBef>
                <a:spcPct val="20000"/>
              </a:spcBef>
              <a:buFont typeface="Arial"/>
              <a:buChar char="»"/>
              <a:defRPr sz="1600">
                <a:solidFill>
                  <a:srgbClr val="8C8C8C"/>
                </a:solidFill>
              </a:defRPr>
            </a:lvl5pPr>
            <a:lvl6pPr marL="2514600" indent="-228600">
              <a:spcBef>
                <a:spcPct val="20000"/>
              </a:spcBef>
              <a:buFont typeface="Arial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/>
              <a:buChar char="•"/>
              <a:defRPr sz="2000"/>
            </a:lvl9pPr>
          </a:lstStyle>
          <a:p>
            <a:pPr marL="225425" lvl="1" indent="0">
              <a:buNone/>
            </a:pPr>
            <a:r>
              <a:rPr lang="en-US" sz="1400" b="1" dirty="0">
                <a:solidFill>
                  <a:schemeClr val="tx1"/>
                </a:solidFill>
                <a:latin typeface="+mn-lt"/>
              </a:rPr>
              <a:t>Qlik Sense </a:t>
            </a:r>
            <a:r>
              <a:rPr lang="en-US" sz="1400" b="1" dirty="0">
                <a:solidFill>
                  <a:schemeClr val="accent5"/>
                </a:solidFill>
                <a:latin typeface="+mn-lt"/>
                <a:cs typeface="Arial"/>
              </a:rPr>
              <a:t>Engine / Backend </a:t>
            </a:r>
            <a:r>
              <a:rPr lang="en-US" sz="1400" b="1" dirty="0">
                <a:solidFill>
                  <a:schemeClr val="tx1"/>
                </a:solidFill>
                <a:latin typeface="+mn-lt"/>
              </a:rPr>
              <a:t>API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E57BF8C-136E-4A44-80EA-65103445677A}"/>
              </a:ext>
            </a:extLst>
          </p:cNvPr>
          <p:cNvSpPr/>
          <p:nvPr/>
        </p:nvSpPr>
        <p:spPr>
          <a:xfrm>
            <a:off x="5439108" y="2984517"/>
            <a:ext cx="43345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</a:rPr>
              <a:t>Communicate Directly with Engine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3128EF8-C0ED-4D71-B219-48010A2ED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7150" y="642491"/>
            <a:ext cx="1163432" cy="1163432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FE2AAB8-B2ED-4D5A-B360-20A2B65FD6AE}"/>
              </a:ext>
            </a:extLst>
          </p:cNvPr>
          <p:cNvSpPr/>
          <p:nvPr/>
        </p:nvSpPr>
        <p:spPr>
          <a:xfrm>
            <a:off x="4215315" y="1649806"/>
            <a:ext cx="883959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1" kern="0" dirty="0">
                <a:latin typeface="+mn-lt"/>
              </a:rPr>
              <a:t>Web App</a:t>
            </a:r>
          </a:p>
        </p:txBody>
      </p:sp>
      <p:sp>
        <p:nvSpPr>
          <p:cNvPr id="47" name="Left Brace 46">
            <a:extLst>
              <a:ext uri="{FF2B5EF4-FFF2-40B4-BE49-F238E27FC236}">
                <a16:creationId xmlns:a16="http://schemas.microsoft.com/office/drawing/2014/main" id="{5F7E6E65-E4CF-495B-8BCC-D6BA1C504482}"/>
              </a:ext>
            </a:extLst>
          </p:cNvPr>
          <p:cNvSpPr/>
          <p:nvPr/>
        </p:nvSpPr>
        <p:spPr>
          <a:xfrm rot="16200000">
            <a:off x="3934962" y="1475087"/>
            <a:ext cx="123118" cy="951700"/>
          </a:xfrm>
          <a:prstGeom prst="leftBrace">
            <a:avLst>
              <a:gd name="adj1" fmla="val 44053"/>
              <a:gd name="adj2" fmla="val 50000"/>
            </a:avLst>
          </a:prstGeom>
          <a:noFill/>
          <a:ln w="19050" cap="flat" cmpd="sng" algn="ctr">
            <a:solidFill>
              <a:srgbClr val="AFAFA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solidFill>
                  <a:srgbClr val="8C8C8C"/>
                </a:solidFill>
              </a:ln>
              <a:solidFill>
                <a:srgbClr val="363636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7A6F09C-90A8-45B1-8C9F-8F11E6BC80CB}"/>
              </a:ext>
            </a:extLst>
          </p:cNvPr>
          <p:cNvGrpSpPr/>
          <p:nvPr/>
        </p:nvGrpSpPr>
        <p:grpSpPr>
          <a:xfrm>
            <a:off x="3679568" y="2168206"/>
            <a:ext cx="554329" cy="533876"/>
            <a:chOff x="1801957" y="2172270"/>
            <a:chExt cx="554329" cy="533876"/>
          </a:xfrm>
        </p:grpSpPr>
        <p:sp>
          <p:nvSpPr>
            <p:cNvPr id="52" name="Rounded Rectangle 48">
              <a:extLst>
                <a:ext uri="{FF2B5EF4-FFF2-40B4-BE49-F238E27FC236}">
                  <a16:creationId xmlns:a16="http://schemas.microsoft.com/office/drawing/2014/main" id="{73433A4B-3DB6-4171-948F-95036865BAE3}"/>
                </a:ext>
              </a:extLst>
            </p:cNvPr>
            <p:cNvSpPr/>
            <p:nvPr/>
          </p:nvSpPr>
          <p:spPr>
            <a:xfrm>
              <a:off x="1801957" y="2172270"/>
              <a:ext cx="554329" cy="533876"/>
            </a:xfrm>
            <a:prstGeom prst="roundRect">
              <a:avLst/>
            </a:pr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7E77B145-FF5E-4BC6-93A5-77CDBF09CA1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50521" y="2212364"/>
              <a:ext cx="457200" cy="457200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B5EFD9BF-AAA2-4A5F-A1B0-EA4F7CC1F709}"/>
              </a:ext>
            </a:extLst>
          </p:cNvPr>
          <p:cNvGrpSpPr/>
          <p:nvPr/>
        </p:nvGrpSpPr>
        <p:grpSpPr>
          <a:xfrm>
            <a:off x="3679568" y="3020540"/>
            <a:ext cx="554329" cy="533876"/>
            <a:chOff x="1801957" y="3024604"/>
            <a:chExt cx="554329" cy="533876"/>
          </a:xfrm>
        </p:grpSpPr>
        <p:sp>
          <p:nvSpPr>
            <p:cNvPr id="55" name="Rounded Rectangle 52">
              <a:extLst>
                <a:ext uri="{FF2B5EF4-FFF2-40B4-BE49-F238E27FC236}">
                  <a16:creationId xmlns:a16="http://schemas.microsoft.com/office/drawing/2014/main" id="{4B34D440-B4AD-41F1-8A00-410432B6A26C}"/>
                </a:ext>
              </a:extLst>
            </p:cNvPr>
            <p:cNvSpPr/>
            <p:nvPr/>
          </p:nvSpPr>
          <p:spPr>
            <a:xfrm>
              <a:off x="1801957" y="3024604"/>
              <a:ext cx="554329" cy="533876"/>
            </a:xfrm>
            <a:prstGeom prst="roundRect">
              <a:avLst/>
            </a:pr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7F9C87D7-0D4A-4DAC-8368-D3799DEF5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3097" y="3055518"/>
              <a:ext cx="472048" cy="472048"/>
            </a:xfrm>
            <a:prstGeom prst="rect">
              <a:avLst/>
            </a:prstGeom>
          </p:spPr>
        </p:pic>
      </p:grpSp>
      <p:pic>
        <p:nvPicPr>
          <p:cNvPr id="57" name="Picture 56">
            <a:extLst>
              <a:ext uri="{FF2B5EF4-FFF2-40B4-BE49-F238E27FC236}">
                <a16:creationId xmlns:a16="http://schemas.microsoft.com/office/drawing/2014/main" id="{90453E76-8ECC-43CB-B7B8-6FE9774F1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0350" y="3980181"/>
            <a:ext cx="500643" cy="50064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692B20A-4332-4794-939A-1BBCBAD71B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05302" y="3975756"/>
            <a:ext cx="504676" cy="504676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14AB9E1-17F3-4586-8476-380C82F3DB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6046" y="3933970"/>
            <a:ext cx="548640" cy="548640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77FBEE6-FCA7-634E-AD8C-56CA52DA0285}"/>
              </a:ext>
            </a:extLst>
          </p:cNvPr>
          <p:cNvSpPr/>
          <p:nvPr/>
        </p:nvSpPr>
        <p:spPr>
          <a:xfrm>
            <a:off x="2801527" y="2045595"/>
            <a:ext cx="2389306" cy="2874828"/>
          </a:xfrm>
          <a:prstGeom prst="rect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C57C2D-BC6D-460F-8B5A-D70B1913A412}"/>
              </a:ext>
            </a:extLst>
          </p:cNvPr>
          <p:cNvSpPr txBox="1"/>
          <p:nvPr/>
        </p:nvSpPr>
        <p:spPr>
          <a:xfrm>
            <a:off x="5414987" y="854311"/>
            <a:ext cx="3171577" cy="125813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6C63E4-FC2F-438C-A067-7387F79E281E}"/>
              </a:ext>
            </a:extLst>
          </p:cNvPr>
          <p:cNvSpPr txBox="1"/>
          <p:nvPr/>
        </p:nvSpPr>
        <p:spPr>
          <a:xfrm>
            <a:off x="5348010" y="2727706"/>
            <a:ext cx="3220174" cy="50502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46919D75-7485-4F41-A451-72D3ADD87860}"/>
              </a:ext>
            </a:extLst>
          </p:cNvPr>
          <p:cNvSpPr txBox="1"/>
          <p:nvPr/>
        </p:nvSpPr>
        <p:spPr>
          <a:xfrm>
            <a:off x="171688" y="2112447"/>
            <a:ext cx="1987654" cy="1410830"/>
          </a:xfrm>
          <a:prstGeom prst="rect">
            <a:avLst/>
          </a:prstGeom>
          <a:solidFill>
            <a:schemeClr val="bg2">
              <a:alpha val="9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CDE01C2-F284-43EB-9E26-F1536DCB8B24}"/>
              </a:ext>
            </a:extLst>
          </p:cNvPr>
          <p:cNvSpPr txBox="1"/>
          <p:nvPr/>
        </p:nvSpPr>
        <p:spPr>
          <a:xfrm>
            <a:off x="2273604" y="768283"/>
            <a:ext cx="3141382" cy="1255557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21D08C9-E4BE-4A8B-A579-F9119BC50E0D}"/>
              </a:ext>
            </a:extLst>
          </p:cNvPr>
          <p:cNvSpPr txBox="1"/>
          <p:nvPr/>
        </p:nvSpPr>
        <p:spPr>
          <a:xfrm>
            <a:off x="3610541" y="2999233"/>
            <a:ext cx="861829" cy="828154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E45BD0F-E61B-46CD-AA5A-BA0D6BD61E6D}"/>
              </a:ext>
            </a:extLst>
          </p:cNvPr>
          <p:cNvSpPr txBox="1"/>
          <p:nvPr/>
        </p:nvSpPr>
        <p:spPr>
          <a:xfrm>
            <a:off x="5366390" y="3925461"/>
            <a:ext cx="3132177" cy="1123141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+mn-lt"/>
              <a:cs typeface="Arial" panose="020B0604020202020204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7888870B-728E-4A39-9C1E-4E9AEBB2B489}"/>
              </a:ext>
            </a:extLst>
          </p:cNvPr>
          <p:cNvSpPr txBox="1"/>
          <p:nvPr/>
        </p:nvSpPr>
        <p:spPr>
          <a:xfrm>
            <a:off x="8495072" y="3991126"/>
            <a:ext cx="715297" cy="669363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pPr algn="l"/>
            <a:endParaRPr lang="en-US" dirty="0">
              <a:latin typeface="+mn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29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92052A-C766-42FD-8847-65A8ADC57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they used for?</a:t>
            </a:r>
            <a:endParaRPr lang="en-US" dirty="0">
              <a:latin typeface="Arial"/>
              <a:cs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D027D1-6793-4E27-938A-3AF0F489E1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9642" y="1373800"/>
            <a:ext cx="5907841" cy="1008570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Repository API:</a:t>
            </a:r>
          </a:p>
          <a:p>
            <a:pPr lvl="1"/>
            <a:r>
              <a:rPr lang="en-US" dirty="0"/>
              <a:t>Managing asset metadata</a:t>
            </a:r>
          </a:p>
          <a:p>
            <a:pPr lvl="1"/>
            <a:r>
              <a:rPr lang="en-US" dirty="0">
                <a:solidFill>
                  <a:srgbClr val="545659"/>
                </a:solidFill>
              </a:rPr>
              <a:t>Reloads</a:t>
            </a:r>
          </a:p>
          <a:p>
            <a:pPr lvl="1"/>
            <a:r>
              <a:rPr lang="en-US" dirty="0">
                <a:solidFill>
                  <a:srgbClr val="545659"/>
                </a:solidFill>
              </a:rPr>
              <a:t>Entitlements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18DF807-B8C1-46CB-8FFC-66C86250CA78}"/>
              </a:ext>
            </a:extLst>
          </p:cNvPr>
          <p:cNvSpPr/>
          <p:nvPr/>
        </p:nvSpPr>
        <p:spPr>
          <a:xfrm>
            <a:off x="516454" y="1203093"/>
            <a:ext cx="8094145" cy="1593610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3893D4B-03E4-43A9-B5B8-A3FEBEA75D4B}"/>
              </a:ext>
            </a:extLst>
          </p:cNvPr>
          <p:cNvSpPr txBox="1">
            <a:spLocks/>
          </p:cNvSpPr>
          <p:nvPr/>
        </p:nvSpPr>
        <p:spPr>
          <a:xfrm>
            <a:off x="2089642" y="3102286"/>
            <a:ext cx="5838598" cy="130840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71450" indent="-171450" algn="l" defTabSz="685800" rtl="0" eaLnBrk="1" fontAlgn="base" hangingPunct="1">
              <a:lnSpc>
                <a:spcPct val="90000"/>
              </a:lnSpc>
              <a:spcBef>
                <a:spcPts val="750"/>
              </a:spcBef>
              <a:spcAft>
                <a:spcPct val="0"/>
              </a:spcAft>
              <a:buClr>
                <a:schemeClr val="accent5"/>
              </a:buClr>
              <a:buFont typeface="Arial" charset="0"/>
              <a:buChar char="•"/>
              <a:defRPr sz="20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514350" indent="-17145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Font typeface="Helvetica" charset="0"/>
              <a:buChar char="-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688975" indent="-114300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="0" i="0" kern="1200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915988" indent="-112713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1144588" indent="-115888" algn="l" defTabSz="685800" rtl="0" eaLnBrk="1" fontAlgn="base" hangingPunct="1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Clr>
                <a:schemeClr val="tx1">
                  <a:lumMod val="60000"/>
                  <a:lumOff val="40000"/>
                </a:schemeClr>
              </a:buClr>
              <a:buSzPct val="70000"/>
              <a:buFont typeface="Arial" charset="0"/>
              <a:buChar char="•"/>
              <a:tabLst/>
              <a:defRPr sz="16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accent2"/>
                </a:solidFill>
              </a:rPr>
              <a:t>Proxy API:</a:t>
            </a:r>
            <a:endParaRPr lang="en-US" dirty="0"/>
          </a:p>
          <a:p>
            <a:pPr lvl="1"/>
            <a:r>
              <a:rPr lang="en-US" dirty="0"/>
              <a:t>Creating / viewing user sessions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2E51663-0D31-4D23-9F93-09B1E874BCCF}"/>
              </a:ext>
            </a:extLst>
          </p:cNvPr>
          <p:cNvSpPr/>
          <p:nvPr/>
        </p:nvSpPr>
        <p:spPr>
          <a:xfrm>
            <a:off x="518848" y="2950393"/>
            <a:ext cx="8106304" cy="1654846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B1709C5-582A-48E5-9144-6BE221619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041" y="1314098"/>
            <a:ext cx="13716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A61167-005E-4A24-A7E1-337D4D9BA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201" y="3213730"/>
            <a:ext cx="1097280" cy="109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8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90B9-9074-8147-836C-1877CF0B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Authentication &amp; Authorization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BB8C3-8876-AD46-B7CD-ACE146FA5BD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3388" y="2028442"/>
            <a:ext cx="3678238" cy="20827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Using Qlik Proxy Service</a:t>
            </a:r>
          </a:p>
          <a:p>
            <a:pPr lvl="1"/>
            <a:r>
              <a:rPr lang="en-US" dirty="0"/>
              <a:t>Uses HTTPS/HTTP Port, default 443</a:t>
            </a:r>
          </a:p>
          <a:p>
            <a:pPr lvl="1"/>
            <a:r>
              <a:rPr lang="en-US" dirty="0"/>
              <a:t>Uses configured authentication</a:t>
            </a:r>
          </a:p>
          <a:p>
            <a:pPr lvl="1"/>
            <a:r>
              <a:rPr lang="en-US" dirty="0"/>
              <a:t>Authorization based on authenticated user</a:t>
            </a:r>
          </a:p>
          <a:p>
            <a:pPr lvl="1"/>
            <a:r>
              <a:rPr lang="en-US" dirty="0"/>
              <a:t>Uses a "session"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71226-1FEE-6040-8031-475C806BE7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48250" y="1901016"/>
            <a:ext cx="3512697" cy="24354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Directly to Qlik Repository Service</a:t>
            </a:r>
          </a:p>
          <a:p>
            <a:pPr lvl="1"/>
            <a:r>
              <a:rPr lang="en-US" dirty="0"/>
              <a:t>Uses port 4242</a:t>
            </a:r>
          </a:p>
          <a:p>
            <a:pPr lvl="1"/>
            <a:r>
              <a:rPr lang="en-US" dirty="0"/>
              <a:t>Authentication uses internal certificate</a:t>
            </a:r>
          </a:p>
          <a:p>
            <a:pPr lvl="1"/>
            <a:r>
              <a:rPr lang="en-US" dirty="0"/>
              <a:t>Authorization based on required header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3AF4E6-258A-0748-BDB3-697C5BB9333A}"/>
              </a:ext>
            </a:extLst>
          </p:cNvPr>
          <p:cNvCxnSpPr>
            <a:stCxn id="2" idx="2"/>
          </p:cNvCxnSpPr>
          <p:nvPr/>
        </p:nvCxnSpPr>
        <p:spPr>
          <a:xfrm>
            <a:off x="4572000" y="762419"/>
            <a:ext cx="0" cy="4168396"/>
          </a:xfrm>
          <a:prstGeom prst="line">
            <a:avLst/>
          </a:prstGeom>
          <a:ln w="254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6CAB5EC-7D17-4064-9E3B-BD9F7602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7" y="1081033"/>
            <a:ext cx="822960" cy="8229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BBB5D7-7C33-4B44-A4CB-05BCC4FD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98" y="1081255"/>
            <a:ext cx="822960" cy="8229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467095-31CE-460F-BF04-ECD409025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2" y="1153553"/>
            <a:ext cx="677919" cy="67791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8FE6B3-E2CE-4AFF-95A6-A0FE8EFD6A11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1420127" y="1492513"/>
            <a:ext cx="46245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A2F56A-BE7F-4BC7-9F82-5053399E2483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2560501" y="1492513"/>
            <a:ext cx="466797" cy="22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6EEA3D4-9129-431F-A331-92AA05C46CCB}"/>
              </a:ext>
            </a:extLst>
          </p:cNvPr>
          <p:cNvSpPr/>
          <p:nvPr/>
        </p:nvSpPr>
        <p:spPr>
          <a:xfrm>
            <a:off x="314339" y="912298"/>
            <a:ext cx="3873702" cy="346196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26F771-8EC8-4176-8E81-E718AA2960B0}"/>
              </a:ext>
            </a:extLst>
          </p:cNvPr>
          <p:cNvSpPr/>
          <p:nvPr/>
        </p:nvSpPr>
        <p:spPr>
          <a:xfrm>
            <a:off x="4962539" y="931348"/>
            <a:ext cx="3873702" cy="346196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B7DC98F-80D3-4B65-9112-E690EF10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16" y="1076446"/>
            <a:ext cx="822960" cy="82296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281FA58-06A9-4362-862F-8E9574268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960" y="1078055"/>
            <a:ext cx="822960" cy="82296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F609-CE70-440E-A4EA-7D0987BA5FDA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6670476" y="1487926"/>
            <a:ext cx="466484" cy="160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5183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E90B9-9074-8147-836C-1877CF0BF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Use Cases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BB8C3-8876-AD46-B7CD-ACE146FA5BD0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03388" y="2028442"/>
            <a:ext cx="3678238" cy="208270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Using Qlik Proxy Service</a:t>
            </a:r>
          </a:p>
          <a:p>
            <a:pPr lvl="1"/>
            <a:r>
              <a:rPr lang="en-US" dirty="0"/>
              <a:t>Integration in authentication systems</a:t>
            </a:r>
          </a:p>
          <a:p>
            <a:pPr lvl="1"/>
            <a:r>
              <a:rPr lang="en-US" dirty="0"/>
              <a:t>Web Integrations</a:t>
            </a:r>
          </a:p>
          <a:p>
            <a:pPr lvl="1"/>
            <a:r>
              <a:rPr lang="en-US" dirty="0"/>
              <a:t>Use on untrusted 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F71226-1FEE-6040-8031-475C806BE79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048250" y="1901016"/>
            <a:ext cx="3512697" cy="24354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Directly to Qlik Repository Service</a:t>
            </a:r>
          </a:p>
          <a:p>
            <a:pPr lvl="1"/>
            <a:r>
              <a:rPr lang="en-US" dirty="0"/>
              <a:t>Back-end processes</a:t>
            </a:r>
          </a:p>
          <a:p>
            <a:pPr lvl="1"/>
            <a:r>
              <a:rPr lang="en-US" dirty="0"/>
              <a:t>Trusted systems</a:t>
            </a:r>
          </a:p>
          <a:p>
            <a:pPr lvl="1"/>
            <a:r>
              <a:rPr lang="en-US" dirty="0" err="1"/>
              <a:t>Productionalized</a:t>
            </a:r>
            <a:r>
              <a:rPr lang="en-US" dirty="0"/>
              <a:t> code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13AF4E6-258A-0748-BDB3-697C5BB9333A}"/>
              </a:ext>
            </a:extLst>
          </p:cNvPr>
          <p:cNvCxnSpPr>
            <a:stCxn id="2" idx="2"/>
          </p:cNvCxnSpPr>
          <p:nvPr/>
        </p:nvCxnSpPr>
        <p:spPr>
          <a:xfrm>
            <a:off x="4572000" y="762419"/>
            <a:ext cx="0" cy="4168396"/>
          </a:xfrm>
          <a:prstGeom prst="line">
            <a:avLst/>
          </a:prstGeom>
          <a:ln w="2540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56CAB5EC-7D17-4064-9E3B-BD9F7602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67" y="1081033"/>
            <a:ext cx="822960" cy="82296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EBBB5D7-7C33-4B44-A4CB-05BCC4FD7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298" y="1081255"/>
            <a:ext cx="822960" cy="82296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B467095-31CE-460F-BF04-ECD409025E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2582" y="1153553"/>
            <a:ext cx="677919" cy="677919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68FE6B3-E2CE-4AFF-95A6-A0FE8EFD6A11}"/>
              </a:ext>
            </a:extLst>
          </p:cNvPr>
          <p:cNvCxnSpPr>
            <a:cxnSpLocks/>
            <a:stCxn id="18" idx="3"/>
            <a:endCxn id="25" idx="1"/>
          </p:cNvCxnSpPr>
          <p:nvPr/>
        </p:nvCxnSpPr>
        <p:spPr>
          <a:xfrm>
            <a:off x="1420127" y="1492513"/>
            <a:ext cx="462455" cy="0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2A2F56A-BE7F-4BC7-9F82-5053399E2483}"/>
              </a:ext>
            </a:extLst>
          </p:cNvPr>
          <p:cNvCxnSpPr>
            <a:cxnSpLocks/>
            <a:stCxn id="25" idx="3"/>
            <a:endCxn id="24" idx="1"/>
          </p:cNvCxnSpPr>
          <p:nvPr/>
        </p:nvCxnSpPr>
        <p:spPr>
          <a:xfrm>
            <a:off x="2560501" y="1492513"/>
            <a:ext cx="466797" cy="222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A6EEA3D4-9129-431F-A331-92AA05C46CCB}"/>
              </a:ext>
            </a:extLst>
          </p:cNvPr>
          <p:cNvSpPr/>
          <p:nvPr/>
        </p:nvSpPr>
        <p:spPr>
          <a:xfrm>
            <a:off x="314339" y="912298"/>
            <a:ext cx="3873702" cy="346196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5726F771-8EC8-4176-8E81-E718AA2960B0}"/>
              </a:ext>
            </a:extLst>
          </p:cNvPr>
          <p:cNvSpPr/>
          <p:nvPr/>
        </p:nvSpPr>
        <p:spPr>
          <a:xfrm>
            <a:off x="4962539" y="931348"/>
            <a:ext cx="3873702" cy="3461962"/>
          </a:xfrm>
          <a:prstGeom prst="round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5B7DC98F-80D3-4B65-9112-E690EF10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516" y="1076446"/>
            <a:ext cx="822960" cy="82296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281FA58-06A9-4362-862F-8E9574268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960" y="1078055"/>
            <a:ext cx="822960" cy="822960"/>
          </a:xfrm>
          <a:prstGeom prst="rect">
            <a:avLst/>
          </a:prstGeom>
        </p:spPr>
      </p:pic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CE2F609-CE70-440E-A4EA-7D0987BA5FDA}"/>
              </a:ext>
            </a:extLst>
          </p:cNvPr>
          <p:cNvCxnSpPr>
            <a:cxnSpLocks/>
            <a:stCxn id="62" idx="3"/>
            <a:endCxn id="63" idx="1"/>
          </p:cNvCxnSpPr>
          <p:nvPr/>
        </p:nvCxnSpPr>
        <p:spPr>
          <a:xfrm>
            <a:off x="6670476" y="1487926"/>
            <a:ext cx="466484" cy="1609"/>
          </a:xfrm>
          <a:prstGeom prst="straightConnector1">
            <a:avLst/>
          </a:prstGeom>
          <a:ln w="158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57446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D25A4-AAA3-F94A-8BCA-37E1BAB7ED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+mn-lt"/>
              </a:rPr>
              <a:t>Request Structure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70D1-ECCB-9A49-AF26-EF95CC6CC52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292699" y="1147703"/>
            <a:ext cx="4130445" cy="3324225"/>
          </a:xfrm>
        </p:spPr>
        <p:txBody>
          <a:bodyPr>
            <a:normAutofit/>
          </a:bodyPr>
          <a:lstStyle/>
          <a:p>
            <a:r>
              <a:rPr lang="en-US" sz="1900" dirty="0">
                <a:latin typeface="+mn-lt"/>
              </a:rPr>
              <a:t>Authentication Stuff</a:t>
            </a:r>
            <a:endParaRPr lang="en-US" sz="1600" dirty="0">
              <a:latin typeface="+mn-lt"/>
            </a:endParaRPr>
          </a:p>
          <a:p>
            <a:r>
              <a:rPr lang="en-US" sz="1900" dirty="0">
                <a:latin typeface="+mn-lt"/>
              </a:rPr>
              <a:t>Verb</a:t>
            </a:r>
            <a:endParaRPr lang="en-US" sz="1600" dirty="0">
              <a:latin typeface="+mn-lt"/>
            </a:endParaRPr>
          </a:p>
          <a:p>
            <a:r>
              <a:rPr lang="en-US" sz="1900" dirty="0">
                <a:latin typeface="+mn-lt"/>
              </a:rPr>
              <a:t>Endpoint (and parameters):</a:t>
            </a:r>
            <a:endParaRPr lang="en-US" sz="1600" dirty="0">
              <a:latin typeface="+mn-lt"/>
            </a:endParaRPr>
          </a:p>
          <a:p>
            <a:r>
              <a:rPr lang="en-US" sz="1900" dirty="0">
                <a:latin typeface="+mn-lt"/>
              </a:rPr>
              <a:t>Headers:</a:t>
            </a:r>
            <a:br>
              <a:rPr lang="en-US" sz="1900" dirty="0">
                <a:latin typeface="+mn-lt"/>
              </a:rPr>
            </a:br>
            <a:br>
              <a:rPr lang="en-US" sz="1900" dirty="0">
                <a:latin typeface="+mn-lt"/>
              </a:rPr>
            </a:br>
            <a:br>
              <a:rPr lang="en-US" sz="1900" dirty="0">
                <a:latin typeface="+mn-lt"/>
              </a:rPr>
            </a:br>
            <a:endParaRPr lang="en-US" sz="1900" dirty="0">
              <a:latin typeface="+mn-lt"/>
            </a:endParaRPr>
          </a:p>
          <a:p>
            <a:r>
              <a:rPr lang="en-US" sz="1900" dirty="0">
                <a:latin typeface="+mn-lt"/>
              </a:rPr>
              <a:t>Body (optional)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C66183-7E94-419F-A7E2-5A057FA93EFC}"/>
              </a:ext>
            </a:extLst>
          </p:cNvPr>
          <p:cNvCxnSpPr>
            <a:cxnSpLocks/>
          </p:cNvCxnSpPr>
          <p:nvPr/>
        </p:nvCxnSpPr>
        <p:spPr>
          <a:xfrm>
            <a:off x="1095153" y="1679944"/>
            <a:ext cx="3476847" cy="0"/>
          </a:xfrm>
          <a:prstGeom prst="straightConnector1">
            <a:avLst/>
          </a:prstGeom>
          <a:ln w="190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BB0ACD-28B7-402C-9B2A-32963B711B66}"/>
              </a:ext>
            </a:extLst>
          </p:cNvPr>
          <p:cNvCxnSpPr>
            <a:cxnSpLocks/>
          </p:cNvCxnSpPr>
          <p:nvPr/>
        </p:nvCxnSpPr>
        <p:spPr>
          <a:xfrm>
            <a:off x="3469757" y="2055627"/>
            <a:ext cx="1102243" cy="0"/>
          </a:xfrm>
          <a:prstGeom prst="straightConnector1">
            <a:avLst/>
          </a:prstGeom>
          <a:ln w="190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74773BC-9D4A-4111-B8D6-71D360B33B77}"/>
              </a:ext>
            </a:extLst>
          </p:cNvPr>
          <p:cNvSpPr txBox="1"/>
          <p:nvPr/>
        </p:nvSpPr>
        <p:spPr>
          <a:xfrm>
            <a:off x="4654984" y="1535112"/>
            <a:ext cx="2945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+mn-lt"/>
              </a:rPr>
              <a:t>GET, POST, PUT, DELETE</a:t>
            </a:r>
          </a:p>
          <a:p>
            <a:pPr algn="l"/>
            <a:endParaRPr lang="en-US" sz="140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350E057-170B-4472-A345-164BFA3EC7E3}"/>
              </a:ext>
            </a:extLst>
          </p:cNvPr>
          <p:cNvCxnSpPr>
            <a:cxnSpLocks/>
          </p:cNvCxnSpPr>
          <p:nvPr/>
        </p:nvCxnSpPr>
        <p:spPr>
          <a:xfrm>
            <a:off x="1573619" y="2427995"/>
            <a:ext cx="2983827" cy="0"/>
          </a:xfrm>
          <a:prstGeom prst="straightConnector1">
            <a:avLst/>
          </a:prstGeom>
          <a:ln w="190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3A11648-C38A-444A-9EED-DA7E65E9C9EC}"/>
              </a:ext>
            </a:extLst>
          </p:cNvPr>
          <p:cNvSpPr txBox="1"/>
          <p:nvPr/>
        </p:nvSpPr>
        <p:spPr>
          <a:xfrm>
            <a:off x="4654984" y="1901738"/>
            <a:ext cx="4382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CA" sz="1400" b="1" dirty="0">
                <a:latin typeface="+mn-lt"/>
              </a:rPr>
              <a:t>/</a:t>
            </a:r>
            <a:r>
              <a:rPr lang="en-CA" sz="1400" b="1" dirty="0" err="1">
                <a:latin typeface="+mn-lt"/>
              </a:rPr>
              <a:t>qrs</a:t>
            </a:r>
            <a:r>
              <a:rPr lang="en-CA" sz="1400" b="1" dirty="0">
                <a:latin typeface="+mn-lt"/>
              </a:rPr>
              <a:t>/</a:t>
            </a:r>
            <a:r>
              <a:rPr lang="en-CA" sz="1400" b="1" dirty="0" err="1">
                <a:latin typeface="+mn-lt"/>
              </a:rPr>
              <a:t>about?xrfkey</a:t>
            </a:r>
            <a:r>
              <a:rPr lang="en-CA" sz="1400" b="1" dirty="0">
                <a:latin typeface="+mn-lt"/>
              </a:rPr>
              <a:t>=1234567890ABCDEF</a:t>
            </a:r>
            <a:endParaRPr lang="en-US" sz="1600" b="1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85D763-EC3E-4015-AD5B-EA0A9F11ABC6}"/>
              </a:ext>
            </a:extLst>
          </p:cNvPr>
          <p:cNvSpPr txBox="1"/>
          <p:nvPr/>
        </p:nvSpPr>
        <p:spPr>
          <a:xfrm>
            <a:off x="4654984" y="2289887"/>
            <a:ext cx="438269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1400" b="1" dirty="0">
                <a:latin typeface="+mn-lt"/>
              </a:rPr>
              <a:t>Content-Type: application/</a:t>
            </a:r>
            <a:r>
              <a:rPr lang="en-US" sz="1400" b="1" dirty="0" err="1">
                <a:latin typeface="+mn-lt"/>
              </a:rPr>
              <a:t>json</a:t>
            </a:r>
            <a:r>
              <a:rPr lang="en-US" sz="1400" b="1" dirty="0">
                <a:latin typeface="+mn-lt"/>
              </a:rPr>
              <a:t> (only for PUT/POST)</a:t>
            </a:r>
          </a:p>
          <a:p>
            <a:pPr marL="0" indent="0">
              <a:buFont typeface="Arial" charset="0"/>
              <a:buNone/>
            </a:pPr>
            <a:r>
              <a:rPr lang="en-US" sz="1400" b="1" dirty="0">
                <a:latin typeface="+mn-lt"/>
              </a:rPr>
              <a:t>X-Qlik-</a:t>
            </a:r>
            <a:r>
              <a:rPr lang="en-US" sz="1400" b="1" dirty="0" err="1">
                <a:latin typeface="+mn-lt"/>
              </a:rPr>
              <a:t>xrfkey</a:t>
            </a:r>
            <a:r>
              <a:rPr lang="en-US" sz="1400" b="1" dirty="0">
                <a:latin typeface="+mn-lt"/>
              </a:rPr>
              <a:t>: </a:t>
            </a:r>
            <a:r>
              <a:rPr lang="en-CA" sz="1400" b="1" dirty="0">
                <a:latin typeface="+mn-lt"/>
              </a:rPr>
              <a:t>1234567890ABCDEF</a:t>
            </a:r>
            <a:endParaRPr lang="en-US" sz="1400" b="1" dirty="0">
              <a:latin typeface="+mn-lt"/>
            </a:endParaRPr>
          </a:p>
          <a:p>
            <a:pPr marL="0" indent="0">
              <a:buFont typeface="Arial" charset="0"/>
              <a:buNone/>
            </a:pPr>
            <a:r>
              <a:rPr lang="en-US" sz="1400" b="1" dirty="0">
                <a:latin typeface="+mn-lt"/>
              </a:rPr>
              <a:t>X-Qlik-user: </a:t>
            </a:r>
            <a:r>
              <a:rPr lang="en-US" sz="1400" b="1" dirty="0" err="1">
                <a:latin typeface="+mn-lt"/>
              </a:rPr>
              <a:t>userDirectory</a:t>
            </a:r>
            <a:r>
              <a:rPr lang="en-US" sz="1400" b="1" dirty="0">
                <a:latin typeface="+mn-lt"/>
              </a:rPr>
              <a:t>=</a:t>
            </a:r>
            <a:r>
              <a:rPr lang="en-US" sz="1400" b="1" dirty="0" err="1">
                <a:latin typeface="+mn-lt"/>
              </a:rPr>
              <a:t>INTERNAL;UserId</a:t>
            </a:r>
            <a:r>
              <a:rPr lang="en-US" sz="1400" b="1" dirty="0">
                <a:latin typeface="+mn-lt"/>
              </a:rPr>
              <a:t>=</a:t>
            </a:r>
            <a:r>
              <a:rPr lang="en-US" sz="1400" b="1" dirty="0" err="1">
                <a:latin typeface="+mn-lt"/>
              </a:rPr>
              <a:t>sa_api</a:t>
            </a:r>
            <a:endParaRPr lang="en-US" sz="1400" b="1" dirty="0"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CD4455-208C-45FF-8451-969B25D03D64}"/>
              </a:ext>
            </a:extLst>
          </p:cNvPr>
          <p:cNvSpPr/>
          <p:nvPr/>
        </p:nvSpPr>
        <p:spPr>
          <a:xfrm>
            <a:off x="4654984" y="3404849"/>
            <a:ext cx="4572000" cy="95410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b="1" dirty="0">
                <a:latin typeface="+mn-lt"/>
              </a:rPr>
              <a:t>{</a:t>
            </a:r>
          </a:p>
          <a:p>
            <a:r>
              <a:rPr lang="en-US" sz="1400" b="1" dirty="0">
                <a:latin typeface="+mn-lt"/>
              </a:rPr>
              <a:t>  "foo": "bar",</a:t>
            </a:r>
          </a:p>
          <a:p>
            <a:r>
              <a:rPr lang="en-US" sz="1400" b="1" dirty="0">
                <a:latin typeface="+mn-lt"/>
              </a:rPr>
              <a:t>  "enabled": true</a:t>
            </a:r>
          </a:p>
          <a:p>
            <a:r>
              <a:rPr lang="en-US" sz="1400" b="1" dirty="0">
                <a:latin typeface="+mn-lt"/>
              </a:rPr>
              <a:t>}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1AA50F-B6B6-4171-B4D1-0F9A14B3BF4C}"/>
              </a:ext>
            </a:extLst>
          </p:cNvPr>
          <p:cNvCxnSpPr>
            <a:cxnSpLocks/>
          </p:cNvCxnSpPr>
          <p:nvPr/>
        </p:nvCxnSpPr>
        <p:spPr>
          <a:xfrm>
            <a:off x="2207839" y="3578238"/>
            <a:ext cx="2349607" cy="0"/>
          </a:xfrm>
          <a:prstGeom prst="straightConnector1">
            <a:avLst/>
          </a:prstGeom>
          <a:ln w="19050">
            <a:solidFill>
              <a:schemeClr val="accent1">
                <a:alpha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5421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28F7-6B0F-420D-945C-2EB8CA9F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across entity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E8AE98-0ACF-4CBB-A982-D1950D6A9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1807963"/>
              </p:ext>
            </p:extLst>
          </p:nvPr>
        </p:nvGraphicFramePr>
        <p:xfrm>
          <a:off x="1524000" y="1722471"/>
          <a:ext cx="6096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7602980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66936880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506111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What it does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5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Retrieve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qrs</a:t>
                      </a:r>
                      <a:r>
                        <a:rPr lang="en-US" dirty="0"/>
                        <a:t>/{entity}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9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qrs</a:t>
                      </a:r>
                      <a:r>
                        <a:rPr lang="en-US" dirty="0"/>
                        <a:t>/{entity}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06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qrs</a:t>
                      </a:r>
                      <a:r>
                        <a:rPr lang="en-US" dirty="0"/>
                        <a:t>/{entity}/{id}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18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Remove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/</a:t>
                      </a:r>
                      <a:r>
                        <a:rPr lang="en-US" dirty="0" err="1"/>
                        <a:t>qrs</a:t>
                      </a:r>
                      <a:r>
                        <a:rPr lang="en-US" dirty="0"/>
                        <a:t>/{entity}/{id}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32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7477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428F7-6B0F-420D-945C-2EB8CA9FD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Helper APIs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8E8AE98-0ACF-4CBB-A982-D1950D6A9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053020"/>
              </p:ext>
            </p:extLst>
          </p:nvPr>
        </p:nvGraphicFramePr>
        <p:xfrm>
          <a:off x="1797995" y="1459230"/>
          <a:ext cx="554801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005">
                  <a:extLst>
                    <a:ext uri="{9D8B030D-6E8A-4147-A177-3AD203B41FA5}">
                      <a16:colId xmlns:a16="http://schemas.microsoft.com/office/drawing/2014/main" val="4076029801"/>
                    </a:ext>
                  </a:extLst>
                </a:gridCol>
                <a:gridCol w="2774005">
                  <a:extLst>
                    <a:ext uri="{9D8B030D-6E8A-4147-A177-3AD203B41FA5}">
                      <a16:colId xmlns:a16="http://schemas.microsoft.com/office/drawing/2014/main" val="31669368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Endpoint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Return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257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qrs</a:t>
                      </a:r>
                      <a:r>
                        <a:rPr lang="en-US" dirty="0"/>
                        <a:t>/about/</a:t>
                      </a:r>
                      <a:r>
                        <a:rPr lang="en-US" dirty="0" err="1"/>
                        <a:t>openapi</a:t>
                      </a:r>
                      <a:r>
                        <a:rPr lang="en-US" dirty="0"/>
                        <a:t>/main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API Spec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4099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3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qrs</a:t>
                      </a:r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/about/</a:t>
                      </a:r>
                      <a:r>
                        <a:rPr lang="en-US" sz="13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/relations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Relationship between Entities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7066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3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qrs</a:t>
                      </a:r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/about/</a:t>
                      </a:r>
                      <a:r>
                        <a:rPr lang="en-US" sz="13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api</a:t>
                      </a:r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all QRS Endpoints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1840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/</a:t>
                      </a:r>
                      <a:r>
                        <a:rPr lang="en-US" dirty="0" err="1"/>
                        <a:t>qrs</a:t>
                      </a:r>
                      <a:r>
                        <a:rPr lang="en-US" dirty="0"/>
                        <a:t>/about/</a:t>
                      </a:r>
                      <a:r>
                        <a:rPr lang="en-US" dirty="0" err="1"/>
                        <a:t>api</a:t>
                      </a:r>
                      <a:r>
                        <a:rPr lang="en-US" dirty="0"/>
                        <a:t>/default/{entity}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blank example of structure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819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en-US" sz="135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qps</a:t>
                      </a:r>
                      <a:r>
                        <a:rPr lang="en-US" sz="135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/about/description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all QPS Endpoints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326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5869587"/>
      </p:ext>
    </p:extLst>
  </p:cSld>
  <p:clrMapOvr>
    <a:masterClrMapping/>
  </p:clrMapOvr>
</p:sld>
</file>

<file path=ppt/theme/theme1.xml><?xml version="1.0" encoding="utf-8"?>
<a:theme xmlns:a="http://schemas.openxmlformats.org/drawingml/2006/main" name="boxi_talend_corporate_deck_2015">
  <a:themeElements>
    <a:clrScheme name="Custom 11">
      <a:dk1>
        <a:srgbClr val="545659"/>
      </a:dk1>
      <a:lt1>
        <a:srgbClr val="FFFFFF"/>
      </a:lt1>
      <a:dk2>
        <a:srgbClr val="244B59"/>
      </a:dk2>
      <a:lt2>
        <a:srgbClr val="1C345E"/>
      </a:lt2>
      <a:accent1>
        <a:srgbClr val="006580"/>
      </a:accent1>
      <a:accent2>
        <a:srgbClr val="870064"/>
      </a:accent2>
      <a:accent3>
        <a:srgbClr val="005CB9"/>
      </a:accent3>
      <a:accent4>
        <a:srgbClr val="156838"/>
      </a:accent4>
      <a:accent5>
        <a:srgbClr val="009845"/>
      </a:accent5>
      <a:accent6>
        <a:srgbClr val="655DC6"/>
      </a:accent6>
      <a:hlink>
        <a:srgbClr val="274B5A"/>
      </a:hlink>
      <a:folHlink>
        <a:srgbClr val="18678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Qlik_PPT_Template_091118" id="{E34E95C5-CE3F-044A-891C-98E438D1BEE7}" vid="{5BFE0B8E-2B30-9E41-9920-86294CEFF6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512E8DF47D10543BD89A6CEA0FDAE3F" ma:contentTypeVersion="4" ma:contentTypeDescription="Create a new document." ma:contentTypeScope="" ma:versionID="2cb925028fe589c3b19741e368e04d5c">
  <xsd:schema xmlns:xsd="http://www.w3.org/2001/XMLSchema" xmlns:xs="http://www.w3.org/2001/XMLSchema" xmlns:p="http://schemas.microsoft.com/office/2006/metadata/properties" xmlns:ns2="1eb78c29-de43-4c80-a6e0-5f8c22e96485" targetNamespace="http://schemas.microsoft.com/office/2006/metadata/properties" ma:root="true" ma:fieldsID="543faa8cdb97c0c1ae9a6696ee221141" ns2:_="">
    <xsd:import namespace="1eb78c29-de43-4c80-a6e0-5f8c22e9648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EventHashCode" minOccurs="0"/>
                <xsd:element ref="ns2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eb78c29-de43-4c80-a6e0-5f8c22e964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1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B3E2E52-8F9A-4B59-861F-C1303513C176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dcmitype/"/>
    <ds:schemaRef ds:uri="http://www.w3.org/XML/1998/namespace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1eb78c29-de43-4c80-a6e0-5f8c22e96485"/>
  </ds:schemaRefs>
</ds:datastoreItem>
</file>

<file path=customXml/itemProps2.xml><?xml version="1.0" encoding="utf-8"?>
<ds:datastoreItem xmlns:ds="http://schemas.openxmlformats.org/officeDocument/2006/customXml" ds:itemID="{EC4199E9-FC86-4569-80A9-537FD53946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eb78c29-de43-4c80-a6e0-5f8c22e9648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BB4165-F74F-4BC2-A7AB-DD491152EB4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8509</TotalTime>
  <Words>736</Words>
  <Application>Microsoft Office PowerPoint</Application>
  <PresentationFormat>On-screen Show (16:9)</PresentationFormat>
  <Paragraphs>161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ＭＳ Ｐゴシック</vt:lpstr>
      <vt:lpstr>Arial</vt:lpstr>
      <vt:lpstr>Calibri</vt:lpstr>
      <vt:lpstr>Consolas</vt:lpstr>
      <vt:lpstr>Helvetica</vt:lpstr>
      <vt:lpstr>Wingdings</vt:lpstr>
      <vt:lpstr>boxi_talend_corporate_deck_2015</vt:lpstr>
      <vt:lpstr>Automation APIs in QSEoW</vt:lpstr>
      <vt:lpstr>What are RESTful APIs</vt:lpstr>
      <vt:lpstr>PowerPoint Presentation</vt:lpstr>
      <vt:lpstr>What are they used for?</vt:lpstr>
      <vt:lpstr>Authentication &amp; Authorization</vt:lpstr>
      <vt:lpstr>Use Cases</vt:lpstr>
      <vt:lpstr>Request Structure</vt:lpstr>
      <vt:lpstr>Consistency across entity </vt:lpstr>
      <vt:lpstr>Helper APIs</vt:lpstr>
      <vt:lpstr>Lesser Known but Powerful APIs</vt:lpstr>
      <vt:lpstr>Actual Code</vt:lpstr>
      <vt:lpstr>Tips &amp; Tricks</vt:lpstr>
      <vt:lpstr>Helper Libraries</vt:lpstr>
      <vt:lpstr>More resources</vt:lpstr>
      <vt:lpstr>Links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Qlik Products on AWS</dc:title>
  <dc:creator>Cass Carra</dc:creator>
  <cp:lastModifiedBy>Levi Turner</cp:lastModifiedBy>
  <cp:revision>153</cp:revision>
  <cp:lastPrinted>2018-08-31T00:12:57Z</cp:lastPrinted>
  <dcterms:created xsi:type="dcterms:W3CDTF">2018-09-11T15:26:17Z</dcterms:created>
  <dcterms:modified xsi:type="dcterms:W3CDTF">2020-07-22T18:43:44Z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ject">
    <vt:lpwstr>IBDROOT</vt:lpwstr>
  </property>
  <property fmtid="{D5CDD505-2E9C-101B-9397-08002B2CF9AE}" pid="3" name="DocTopsCleaned">
    <vt:lpwstr>True</vt:lpwstr>
  </property>
  <property fmtid="{D5CDD505-2E9C-101B-9397-08002B2CF9AE}" pid="4" name="ShowHideDoctop">
    <vt:lpwstr>False</vt:lpwstr>
  </property>
  <property fmtid="{D5CDD505-2E9C-101B-9397-08002B2CF9AE}" pid="5" name="ContentTypeId">
    <vt:lpwstr>0x010100A512E8DF47D10543BD89A6CEA0FDAE3F</vt:lpwstr>
  </property>
</Properties>
</file>